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sldIdLst>
    <p:sldId id="256" r:id="rId2"/>
    <p:sldId id="262" r:id="rId3"/>
    <p:sldId id="261" r:id="rId4"/>
    <p:sldId id="260" r:id="rId5"/>
    <p:sldId id="257" r:id="rId6"/>
    <p:sldId id="263" r:id="rId7"/>
    <p:sldId id="264" r:id="rId8"/>
    <p:sldId id="266" r:id="rId9"/>
    <p:sldId id="265" r:id="rId10"/>
    <p:sldId id="267" r:id="rId11"/>
    <p:sldId id="268" r:id="rId12"/>
    <p:sldId id="258" r:id="rId13"/>
    <p:sldId id="259" r:id="rId14"/>
    <p:sldId id="269" r:id="rId15"/>
    <p:sldId id="270" r:id="rId16"/>
    <p:sldId id="273" r:id="rId17"/>
    <p:sldId id="274" r:id="rId18"/>
    <p:sldId id="271" r:id="rId19"/>
    <p:sldId id="272"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5" d="100"/>
          <a:sy n="65" d="100"/>
        </p:scale>
        <p:origin x="663"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1DF224-050E-4235-8567-AEFEB55A0B8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89ED6E13-C620-4C73-B7B3-719CCF313FB9}">
      <dgm:prSet/>
      <dgm:spPr>
        <a:solidFill>
          <a:schemeClr val="tx1">
            <a:lumMod val="95000"/>
            <a:lumOff val="5000"/>
          </a:schemeClr>
        </a:solidFill>
        <a:ln>
          <a:solidFill>
            <a:srgbClr val="002060"/>
          </a:solidFill>
        </a:ln>
        <a:effectLst>
          <a:innerShdw blurRad="114300">
            <a:prstClr val="black"/>
          </a:innerShdw>
        </a:effectLst>
      </dgm:spPr>
      <dgm:t>
        <a:bodyPr/>
        <a:lstStyle/>
        <a:p>
          <a:r>
            <a:rPr lang="en-US" dirty="0"/>
            <a:t>CAFÉ CHATBOT</a:t>
          </a:r>
        </a:p>
      </dgm:t>
    </dgm:pt>
    <dgm:pt modelId="{248C62BD-38EB-44BB-8666-B7DDDD99FBBF}" type="parTrans" cxnId="{41C3755F-B233-44CD-A8F4-233A9FFAA4FD}">
      <dgm:prSet/>
      <dgm:spPr/>
      <dgm:t>
        <a:bodyPr/>
        <a:lstStyle/>
        <a:p>
          <a:endParaRPr lang="en-US"/>
        </a:p>
      </dgm:t>
    </dgm:pt>
    <dgm:pt modelId="{E8288DFD-570B-4E29-A3F6-85EF7D75B2B0}" type="sibTrans" cxnId="{41C3755F-B233-44CD-A8F4-233A9FFAA4FD}">
      <dgm:prSet/>
      <dgm:spPr/>
      <dgm:t>
        <a:bodyPr/>
        <a:lstStyle/>
        <a:p>
          <a:endParaRPr lang="en-US"/>
        </a:p>
      </dgm:t>
    </dgm:pt>
    <dgm:pt modelId="{1242B82B-623F-4973-A5C4-2A1C6A144369}" type="pres">
      <dgm:prSet presAssocID="{B31DF224-050E-4235-8567-AEFEB55A0B80}" presName="linearFlow" presStyleCnt="0">
        <dgm:presLayoutVars>
          <dgm:dir/>
          <dgm:resizeHandles val="exact"/>
        </dgm:presLayoutVars>
      </dgm:prSet>
      <dgm:spPr/>
    </dgm:pt>
    <dgm:pt modelId="{C2B361F4-CEFD-473A-8F4E-5D0F9F41318B}" type="pres">
      <dgm:prSet presAssocID="{89ED6E13-C620-4C73-B7B3-719CCF313FB9}" presName="composite" presStyleCnt="0"/>
      <dgm:spPr/>
    </dgm:pt>
    <dgm:pt modelId="{96B2FB14-1779-4D5B-826A-9737DD0864B3}" type="pres">
      <dgm:prSet presAssocID="{89ED6E13-C620-4C73-B7B3-719CCF313FB9}" presName="imgShp" presStyleLbl="fgImgPlace1" presStyleIdx="0" presStyleCnt="1"/>
      <dgm:spPr>
        <a:solidFill>
          <a:schemeClr val="tx1">
            <a:lumMod val="95000"/>
            <a:lumOff val="5000"/>
          </a:schemeClr>
        </a:solidFill>
      </dgm:spPr>
    </dgm:pt>
    <dgm:pt modelId="{B7E1AE9D-DAD8-402E-9287-CE5990474FE4}" type="pres">
      <dgm:prSet presAssocID="{89ED6E13-C620-4C73-B7B3-719CCF313FB9}" presName="txShp" presStyleLbl="node1" presStyleIdx="0" presStyleCnt="1">
        <dgm:presLayoutVars>
          <dgm:bulletEnabled val="1"/>
        </dgm:presLayoutVars>
      </dgm:prSet>
      <dgm:spPr/>
    </dgm:pt>
  </dgm:ptLst>
  <dgm:cxnLst>
    <dgm:cxn modelId="{A7D9230C-E151-4F68-9A2E-3668B7684D94}" type="presOf" srcId="{B31DF224-050E-4235-8567-AEFEB55A0B80}" destId="{1242B82B-623F-4973-A5C4-2A1C6A144369}" srcOrd="0" destOrd="0" presId="urn:microsoft.com/office/officeart/2005/8/layout/vList3"/>
    <dgm:cxn modelId="{41C3755F-B233-44CD-A8F4-233A9FFAA4FD}" srcId="{B31DF224-050E-4235-8567-AEFEB55A0B80}" destId="{89ED6E13-C620-4C73-B7B3-719CCF313FB9}" srcOrd="0" destOrd="0" parTransId="{248C62BD-38EB-44BB-8666-B7DDDD99FBBF}" sibTransId="{E8288DFD-570B-4E29-A3F6-85EF7D75B2B0}"/>
    <dgm:cxn modelId="{5E3FC8E8-EDBF-4F75-9D40-F26AAB59DE61}" type="presOf" srcId="{89ED6E13-C620-4C73-B7B3-719CCF313FB9}" destId="{B7E1AE9D-DAD8-402E-9287-CE5990474FE4}" srcOrd="0" destOrd="0" presId="urn:microsoft.com/office/officeart/2005/8/layout/vList3"/>
    <dgm:cxn modelId="{C901B364-C260-4D09-9609-893771C24575}" type="presParOf" srcId="{1242B82B-623F-4973-A5C4-2A1C6A144369}" destId="{C2B361F4-CEFD-473A-8F4E-5D0F9F41318B}" srcOrd="0" destOrd="0" presId="urn:microsoft.com/office/officeart/2005/8/layout/vList3"/>
    <dgm:cxn modelId="{6FCB3F6E-A68E-4E9C-9CDB-8A059630D2D1}" type="presParOf" srcId="{C2B361F4-CEFD-473A-8F4E-5D0F9F41318B}" destId="{96B2FB14-1779-4D5B-826A-9737DD0864B3}" srcOrd="0" destOrd="0" presId="urn:microsoft.com/office/officeart/2005/8/layout/vList3"/>
    <dgm:cxn modelId="{1ECF0CBD-9974-429A-84C7-1215705CE433}" type="presParOf" srcId="{C2B361F4-CEFD-473A-8F4E-5D0F9F41318B}" destId="{B7E1AE9D-DAD8-402E-9287-CE5990474FE4}"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E1AE9D-DAD8-402E-9287-CE5990474FE4}">
      <dsp:nvSpPr>
        <dsp:cNvPr id="0" name=""/>
        <dsp:cNvSpPr/>
      </dsp:nvSpPr>
      <dsp:spPr>
        <a:xfrm rot="10800000">
          <a:off x="1258028" y="60966"/>
          <a:ext cx="3329706" cy="1677371"/>
        </a:xfrm>
        <a:prstGeom prst="homePlate">
          <a:avLst/>
        </a:prstGeom>
        <a:solidFill>
          <a:schemeClr val="tx1">
            <a:lumMod val="95000"/>
            <a:lumOff val="5000"/>
          </a:schemeClr>
        </a:solidFill>
        <a:ln w="15875" cap="flat" cmpd="sng" algn="ctr">
          <a:solidFill>
            <a:srgbClr val="002060"/>
          </a:solidFill>
          <a:prstDash val="solid"/>
        </a:ln>
        <a:effectLst>
          <a:innerShdw blurRad="114300">
            <a:prstClr val="black"/>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739674" tIns="140970" rIns="263144"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CAFÉ CHATBOT</a:t>
          </a:r>
        </a:p>
      </dsp:txBody>
      <dsp:txXfrm rot="10800000">
        <a:off x="1677371" y="60966"/>
        <a:ext cx="2910363" cy="1677371"/>
      </dsp:txXfrm>
    </dsp:sp>
    <dsp:sp modelId="{96B2FB14-1779-4D5B-826A-9737DD0864B3}">
      <dsp:nvSpPr>
        <dsp:cNvPr id="0" name=""/>
        <dsp:cNvSpPr/>
      </dsp:nvSpPr>
      <dsp:spPr>
        <a:xfrm>
          <a:off x="419342" y="60966"/>
          <a:ext cx="1677371" cy="1677371"/>
        </a:xfrm>
        <a:prstGeom prst="ellipse">
          <a:avLst/>
        </a:prstGeom>
        <a:solidFill>
          <a:schemeClr val="tx1">
            <a:lumMod val="95000"/>
            <a:lumOff val="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3F2AC8-35B3-4E9A-88F8-69A1A0BFD4AE}"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214704-D8ED-4A17-9C9A-D8760CF6225F}" type="slidenum">
              <a:rPr lang="en-US" smtClean="0"/>
              <a:t>‹#›</a:t>
            </a:fld>
            <a:endParaRPr lang="en-US"/>
          </a:p>
        </p:txBody>
      </p:sp>
    </p:spTree>
    <p:extLst>
      <p:ext uri="{BB962C8B-B14F-4D97-AF65-F5344CB8AC3E}">
        <p14:creationId xmlns:p14="http://schemas.microsoft.com/office/powerpoint/2010/main" val="1841918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F2AC8-35B3-4E9A-88F8-69A1A0BFD4AE}"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214704-D8ED-4A17-9C9A-D8760CF6225F}" type="slidenum">
              <a:rPr lang="en-US" smtClean="0"/>
              <a:t>‹#›</a:t>
            </a:fld>
            <a:endParaRPr lang="en-US"/>
          </a:p>
        </p:txBody>
      </p:sp>
    </p:spTree>
    <p:extLst>
      <p:ext uri="{BB962C8B-B14F-4D97-AF65-F5344CB8AC3E}">
        <p14:creationId xmlns:p14="http://schemas.microsoft.com/office/powerpoint/2010/main" val="655163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F2AC8-35B3-4E9A-88F8-69A1A0BFD4AE}"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214704-D8ED-4A17-9C9A-D8760CF6225F}" type="slidenum">
              <a:rPr lang="en-US" smtClean="0"/>
              <a:t>‹#›</a:t>
            </a:fld>
            <a:endParaRPr lang="en-US"/>
          </a:p>
        </p:txBody>
      </p:sp>
    </p:spTree>
    <p:extLst>
      <p:ext uri="{BB962C8B-B14F-4D97-AF65-F5344CB8AC3E}">
        <p14:creationId xmlns:p14="http://schemas.microsoft.com/office/powerpoint/2010/main" val="39333019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F2AC8-35B3-4E9A-88F8-69A1A0BFD4AE}"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214704-D8ED-4A17-9C9A-D8760CF6225F}"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884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F2AC8-35B3-4E9A-88F8-69A1A0BFD4AE}"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214704-D8ED-4A17-9C9A-D8760CF6225F}" type="slidenum">
              <a:rPr lang="en-US" smtClean="0"/>
              <a:t>‹#›</a:t>
            </a:fld>
            <a:endParaRPr lang="en-US"/>
          </a:p>
        </p:txBody>
      </p:sp>
    </p:spTree>
    <p:extLst>
      <p:ext uri="{BB962C8B-B14F-4D97-AF65-F5344CB8AC3E}">
        <p14:creationId xmlns:p14="http://schemas.microsoft.com/office/powerpoint/2010/main" val="29614033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63F2AC8-35B3-4E9A-88F8-69A1A0BFD4AE}" type="datetimeFigureOut">
              <a:rPr lang="en-US" smtClean="0"/>
              <a:t>9/3/2021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214704-D8ED-4A17-9C9A-D8760CF6225F}" type="slidenum">
              <a:rPr lang="en-US" smtClean="0"/>
              <a:t>‹#›</a:t>
            </a:fld>
            <a:endParaRPr lang="en-US"/>
          </a:p>
        </p:txBody>
      </p:sp>
    </p:spTree>
    <p:extLst>
      <p:ext uri="{BB962C8B-B14F-4D97-AF65-F5344CB8AC3E}">
        <p14:creationId xmlns:p14="http://schemas.microsoft.com/office/powerpoint/2010/main" val="26537957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63F2AC8-35B3-4E9A-88F8-69A1A0BFD4AE}" type="datetimeFigureOut">
              <a:rPr lang="en-US" smtClean="0"/>
              <a:t>9/3/2021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214704-D8ED-4A17-9C9A-D8760CF6225F}" type="slidenum">
              <a:rPr lang="en-US" smtClean="0"/>
              <a:t>‹#›</a:t>
            </a:fld>
            <a:endParaRPr lang="en-US"/>
          </a:p>
        </p:txBody>
      </p:sp>
    </p:spTree>
    <p:extLst>
      <p:ext uri="{BB962C8B-B14F-4D97-AF65-F5344CB8AC3E}">
        <p14:creationId xmlns:p14="http://schemas.microsoft.com/office/powerpoint/2010/main" val="3611834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F2AC8-35B3-4E9A-88F8-69A1A0BFD4AE}"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214704-D8ED-4A17-9C9A-D8760CF6225F}" type="slidenum">
              <a:rPr lang="en-US" smtClean="0"/>
              <a:t>‹#›</a:t>
            </a:fld>
            <a:endParaRPr lang="en-US"/>
          </a:p>
        </p:txBody>
      </p:sp>
    </p:spTree>
    <p:extLst>
      <p:ext uri="{BB962C8B-B14F-4D97-AF65-F5344CB8AC3E}">
        <p14:creationId xmlns:p14="http://schemas.microsoft.com/office/powerpoint/2010/main" val="35089483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F2AC8-35B3-4E9A-88F8-69A1A0BFD4AE}"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214704-D8ED-4A17-9C9A-D8760CF6225F}" type="slidenum">
              <a:rPr lang="en-US" smtClean="0"/>
              <a:t>‹#›</a:t>
            </a:fld>
            <a:endParaRPr lang="en-US"/>
          </a:p>
        </p:txBody>
      </p:sp>
    </p:spTree>
    <p:extLst>
      <p:ext uri="{BB962C8B-B14F-4D97-AF65-F5344CB8AC3E}">
        <p14:creationId xmlns:p14="http://schemas.microsoft.com/office/powerpoint/2010/main" val="163891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3F2AC8-35B3-4E9A-88F8-69A1A0BFD4AE}"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214704-D8ED-4A17-9C9A-D8760CF6225F}" type="slidenum">
              <a:rPr lang="en-US" smtClean="0"/>
              <a:t>‹#›</a:t>
            </a:fld>
            <a:endParaRPr lang="en-US"/>
          </a:p>
        </p:txBody>
      </p:sp>
    </p:spTree>
    <p:extLst>
      <p:ext uri="{BB962C8B-B14F-4D97-AF65-F5344CB8AC3E}">
        <p14:creationId xmlns:p14="http://schemas.microsoft.com/office/powerpoint/2010/main" val="1476138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F2AC8-35B3-4E9A-88F8-69A1A0BFD4AE}"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214704-D8ED-4A17-9C9A-D8760CF6225F}" type="slidenum">
              <a:rPr lang="en-US" smtClean="0"/>
              <a:t>‹#›</a:t>
            </a:fld>
            <a:endParaRPr lang="en-US"/>
          </a:p>
        </p:txBody>
      </p:sp>
    </p:spTree>
    <p:extLst>
      <p:ext uri="{BB962C8B-B14F-4D97-AF65-F5344CB8AC3E}">
        <p14:creationId xmlns:p14="http://schemas.microsoft.com/office/powerpoint/2010/main" val="30875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3F2AC8-35B3-4E9A-88F8-69A1A0BFD4AE}"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214704-D8ED-4A17-9C9A-D8760CF6225F}" type="slidenum">
              <a:rPr lang="en-US" smtClean="0"/>
              <a:t>‹#›</a:t>
            </a:fld>
            <a:endParaRPr lang="en-US"/>
          </a:p>
        </p:txBody>
      </p:sp>
    </p:spTree>
    <p:extLst>
      <p:ext uri="{BB962C8B-B14F-4D97-AF65-F5344CB8AC3E}">
        <p14:creationId xmlns:p14="http://schemas.microsoft.com/office/powerpoint/2010/main" val="2138547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3F2AC8-35B3-4E9A-88F8-69A1A0BFD4AE}" type="datetimeFigureOut">
              <a:rPr lang="en-US" smtClean="0"/>
              <a:t>9/3/2021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214704-D8ED-4A17-9C9A-D8760CF6225F}" type="slidenum">
              <a:rPr lang="en-US" smtClean="0"/>
              <a:t>‹#›</a:t>
            </a:fld>
            <a:endParaRPr lang="en-US"/>
          </a:p>
        </p:txBody>
      </p:sp>
    </p:spTree>
    <p:extLst>
      <p:ext uri="{BB962C8B-B14F-4D97-AF65-F5344CB8AC3E}">
        <p14:creationId xmlns:p14="http://schemas.microsoft.com/office/powerpoint/2010/main" val="13129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3F2AC8-35B3-4E9A-88F8-69A1A0BFD4AE}" type="datetimeFigureOut">
              <a:rPr lang="en-US" smtClean="0"/>
              <a:t>9/3/2021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214704-D8ED-4A17-9C9A-D8760CF6225F}" type="slidenum">
              <a:rPr lang="en-US" smtClean="0"/>
              <a:t>‹#›</a:t>
            </a:fld>
            <a:endParaRPr lang="en-US"/>
          </a:p>
        </p:txBody>
      </p:sp>
    </p:spTree>
    <p:extLst>
      <p:ext uri="{BB962C8B-B14F-4D97-AF65-F5344CB8AC3E}">
        <p14:creationId xmlns:p14="http://schemas.microsoft.com/office/powerpoint/2010/main" val="304789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763F2AC8-35B3-4E9A-88F8-69A1A0BFD4AE}" type="datetimeFigureOut">
              <a:rPr lang="en-US" smtClean="0"/>
              <a:t>9/3/2021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214704-D8ED-4A17-9C9A-D8760CF6225F}" type="slidenum">
              <a:rPr lang="en-US" smtClean="0"/>
              <a:t>‹#›</a:t>
            </a:fld>
            <a:endParaRPr lang="en-US"/>
          </a:p>
        </p:txBody>
      </p:sp>
    </p:spTree>
    <p:extLst>
      <p:ext uri="{BB962C8B-B14F-4D97-AF65-F5344CB8AC3E}">
        <p14:creationId xmlns:p14="http://schemas.microsoft.com/office/powerpoint/2010/main" val="2115615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F2AC8-35B3-4E9A-88F8-69A1A0BFD4AE}"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214704-D8ED-4A17-9C9A-D8760CF6225F}" type="slidenum">
              <a:rPr lang="en-US" smtClean="0"/>
              <a:t>‹#›</a:t>
            </a:fld>
            <a:endParaRPr lang="en-US"/>
          </a:p>
        </p:txBody>
      </p:sp>
    </p:spTree>
    <p:extLst>
      <p:ext uri="{BB962C8B-B14F-4D97-AF65-F5344CB8AC3E}">
        <p14:creationId xmlns:p14="http://schemas.microsoft.com/office/powerpoint/2010/main" val="1328034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F2AC8-35B3-4E9A-88F8-69A1A0BFD4AE}"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3214704-D8ED-4A17-9C9A-D8760CF6225F}" type="slidenum">
              <a:rPr lang="en-US" smtClean="0"/>
              <a:t>‹#›</a:t>
            </a:fld>
            <a:endParaRPr lang="en-US"/>
          </a:p>
        </p:txBody>
      </p:sp>
    </p:spTree>
    <p:extLst>
      <p:ext uri="{BB962C8B-B14F-4D97-AF65-F5344CB8AC3E}">
        <p14:creationId xmlns:p14="http://schemas.microsoft.com/office/powerpoint/2010/main" val="11959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763F2AC8-35B3-4E9A-88F8-69A1A0BFD4AE}" type="datetimeFigureOut">
              <a:rPr lang="en-US" smtClean="0"/>
              <a:t>9/3/2021</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93214704-D8ED-4A17-9C9A-D8760CF6225F}" type="slidenum">
              <a:rPr lang="en-US" smtClean="0"/>
              <a:t>‹#›</a:t>
            </a:fld>
            <a:endParaRPr lang="en-US"/>
          </a:p>
        </p:txBody>
      </p:sp>
    </p:spTree>
    <p:extLst>
      <p:ext uri="{BB962C8B-B14F-4D97-AF65-F5344CB8AC3E}">
        <p14:creationId xmlns:p14="http://schemas.microsoft.com/office/powerpoint/2010/main" val="3697487935"/>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blog.happyfox.com/does-your-company-really-need-a-chatbot/#continuous" TargetMode="External"/><Relationship Id="rId7" Type="http://schemas.openxmlformats.org/officeDocument/2006/relationships/image" Target="../media/image18.png"/><Relationship Id="rId2" Type="http://schemas.openxmlformats.org/officeDocument/2006/relationships/hyperlink" Target="https://blog.happyfox.com/does-your-company-really-need-a-chatbot/#busy" TargetMode="External"/><Relationship Id="rId1" Type="http://schemas.openxmlformats.org/officeDocument/2006/relationships/slideLayout" Target="../slideLayouts/slideLayout7.xml"/><Relationship Id="rId6" Type="http://schemas.openxmlformats.org/officeDocument/2006/relationships/hyperlink" Target="https://blog.happyfox.com/does-your-company-really-need-a-chatbot/#affordable" TargetMode="External"/><Relationship Id="rId5" Type="http://schemas.openxmlformats.org/officeDocument/2006/relationships/hyperlink" Target="https://blog.happyfox.com/does-your-company-really-need-a-chatbot/#leads" TargetMode="External"/><Relationship Id="rId4" Type="http://schemas.openxmlformats.org/officeDocument/2006/relationships/hyperlink" Target="https://blog.happyfox.com/does-your-company-really-need-a-chatbot/#Experienc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6CF817-77B7-4913-9AEE-BD518EF75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2103" y="576760"/>
            <a:ext cx="4985840" cy="4985840"/>
          </a:xfrm>
          <a:prstGeom prst="rect">
            <a:avLst/>
          </a:prstGeom>
        </p:spPr>
      </p:pic>
      <p:graphicFrame>
        <p:nvGraphicFramePr>
          <p:cNvPr id="7" name="Diagram 6">
            <a:extLst>
              <a:ext uri="{FF2B5EF4-FFF2-40B4-BE49-F238E27FC236}">
                <a16:creationId xmlns:a16="http://schemas.microsoft.com/office/drawing/2014/main" id="{99A55C3B-8DAC-4550-A692-00799839C09C}"/>
              </a:ext>
            </a:extLst>
          </p:cNvPr>
          <p:cNvGraphicFramePr/>
          <p:nvPr>
            <p:extLst>
              <p:ext uri="{D42A27DB-BD31-4B8C-83A1-F6EECF244321}">
                <p14:modId xmlns:p14="http://schemas.microsoft.com/office/powerpoint/2010/main" val="534417533"/>
              </p:ext>
            </p:extLst>
          </p:nvPr>
        </p:nvGraphicFramePr>
        <p:xfrm>
          <a:off x="471949" y="1128250"/>
          <a:ext cx="5007078" cy="17993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7163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0672BA-0425-4950-9E0A-AADD5EB0E285}"/>
              </a:ext>
            </a:extLst>
          </p:cNvPr>
          <p:cNvPicPr>
            <a:picLocks noChangeAspect="1"/>
          </p:cNvPicPr>
          <p:nvPr/>
        </p:nvPicPr>
        <p:blipFill rotWithShape="1">
          <a:blip r:embed="rId2"/>
          <a:srcRect t="20538" r="1291" b="5376"/>
          <a:stretch/>
        </p:blipFill>
        <p:spPr>
          <a:xfrm>
            <a:off x="1117548" y="1312606"/>
            <a:ext cx="9766763" cy="4719484"/>
          </a:xfrm>
          <a:prstGeom prst="rect">
            <a:avLst/>
          </a:prstGeom>
        </p:spPr>
      </p:pic>
      <p:sp>
        <p:nvSpPr>
          <p:cNvPr id="4" name="TextBox 3">
            <a:extLst>
              <a:ext uri="{FF2B5EF4-FFF2-40B4-BE49-F238E27FC236}">
                <a16:creationId xmlns:a16="http://schemas.microsoft.com/office/drawing/2014/main" id="{AE468544-E41E-4208-883D-1952036C1610}"/>
              </a:ext>
            </a:extLst>
          </p:cNvPr>
          <p:cNvSpPr txBox="1"/>
          <p:nvPr/>
        </p:nvSpPr>
        <p:spPr>
          <a:xfrm>
            <a:off x="3259395" y="324465"/>
            <a:ext cx="6105831"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WEB SITE INTEGRATION</a:t>
            </a:r>
          </a:p>
        </p:txBody>
      </p:sp>
    </p:spTree>
    <p:extLst>
      <p:ext uri="{BB962C8B-B14F-4D97-AF65-F5344CB8AC3E}">
        <p14:creationId xmlns:p14="http://schemas.microsoft.com/office/powerpoint/2010/main" val="242085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7CBD48-5BD6-4139-827F-1CE83AA1DE60}"/>
              </a:ext>
            </a:extLst>
          </p:cNvPr>
          <p:cNvSpPr txBox="1"/>
          <p:nvPr/>
        </p:nvSpPr>
        <p:spPr>
          <a:xfrm>
            <a:off x="2875935" y="390833"/>
            <a:ext cx="7455310" cy="769441"/>
          </a:xfrm>
          <a:prstGeom prst="rect">
            <a:avLst/>
          </a:prstGeom>
          <a:noFill/>
        </p:spPr>
        <p:txBody>
          <a:bodyPr wrap="square">
            <a:spAutoFit/>
          </a:bodyPr>
          <a:lstStyle/>
          <a:p>
            <a:r>
              <a:rPr lang="en-US" sz="4400" b="1" dirty="0">
                <a:effectLst>
                  <a:outerShdw blurRad="38100" dist="38100" dir="2700000" algn="tl">
                    <a:srgbClr val="000000">
                      <a:alpha val="43137"/>
                    </a:srgbClr>
                  </a:outerShdw>
                </a:effectLst>
              </a:rPr>
              <a:t>WEB SITE INTEGRATION</a:t>
            </a:r>
          </a:p>
        </p:txBody>
      </p:sp>
      <p:pic>
        <p:nvPicPr>
          <p:cNvPr id="5" name="Picture 4">
            <a:extLst>
              <a:ext uri="{FF2B5EF4-FFF2-40B4-BE49-F238E27FC236}">
                <a16:creationId xmlns:a16="http://schemas.microsoft.com/office/drawing/2014/main" id="{ADBE6D3E-2713-4D45-A8AA-9C05A08873D7}"/>
              </a:ext>
            </a:extLst>
          </p:cNvPr>
          <p:cNvPicPr>
            <a:picLocks noChangeAspect="1"/>
          </p:cNvPicPr>
          <p:nvPr/>
        </p:nvPicPr>
        <p:blipFill rotWithShape="1">
          <a:blip r:embed="rId2"/>
          <a:srcRect l="3568" t="19892" r="1048" b="5268"/>
          <a:stretch/>
        </p:blipFill>
        <p:spPr>
          <a:xfrm>
            <a:off x="1349477" y="1356853"/>
            <a:ext cx="9999408" cy="4413182"/>
          </a:xfrm>
          <a:prstGeom prst="rect">
            <a:avLst/>
          </a:prstGeom>
        </p:spPr>
      </p:pic>
    </p:spTree>
    <p:extLst>
      <p:ext uri="{BB962C8B-B14F-4D97-AF65-F5344CB8AC3E}">
        <p14:creationId xmlns:p14="http://schemas.microsoft.com/office/powerpoint/2010/main" val="4171324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99318B-F28C-4DFD-B578-EB9864B71C4B}"/>
              </a:ext>
            </a:extLst>
          </p:cNvPr>
          <p:cNvSpPr txBox="1"/>
          <p:nvPr/>
        </p:nvSpPr>
        <p:spPr>
          <a:xfrm>
            <a:off x="567813" y="346587"/>
            <a:ext cx="9195619" cy="2369880"/>
          </a:xfrm>
          <a:prstGeom prst="rect">
            <a:avLst/>
          </a:prstGeom>
          <a:noFill/>
        </p:spPr>
        <p:txBody>
          <a:bodyPr wrap="square">
            <a:spAutoFit/>
          </a:bodyPr>
          <a:lstStyle/>
          <a:p>
            <a:pPr algn="l"/>
            <a:r>
              <a:rPr lang="en-US" sz="3600" b="0" i="0" dirty="0">
                <a:solidFill>
                  <a:srgbClr val="2E2E2E"/>
                </a:solidFill>
                <a:effectLst>
                  <a:outerShdw blurRad="38100" dist="38100" dir="2700000" algn="tl">
                    <a:srgbClr val="000000">
                      <a:alpha val="43137"/>
                    </a:srgbClr>
                  </a:outerShdw>
                </a:effectLst>
                <a:latin typeface="roboto" panose="02000000000000000000" pitchFamily="2" charset="0"/>
              </a:rPr>
              <a:t>Chatbot technology – How do they work? </a:t>
            </a:r>
          </a:p>
          <a:p>
            <a:pPr algn="l"/>
            <a:r>
              <a:rPr lang="en-US" sz="2800" b="0" i="0" dirty="0">
                <a:solidFill>
                  <a:srgbClr val="2E2E2E"/>
                </a:solidFill>
                <a:effectLst>
                  <a:outerShdw blurRad="38100" dist="38100" dir="2700000" algn="tl">
                    <a:srgbClr val="000000">
                      <a:alpha val="43137"/>
                    </a:srgbClr>
                  </a:outerShdw>
                </a:effectLst>
                <a:latin typeface="roboto" panose="02000000000000000000" pitchFamily="2" charset="0"/>
              </a:rPr>
              <a:t>“Chatbots work by analyzing and identifying the intent of the user’s request to extract relevant entities, which is the most important task of a chatbot. Once the analysis is done appropriate response is delivered to the user</a:t>
            </a:r>
            <a:r>
              <a:rPr lang="en-US" b="0" i="0" dirty="0">
                <a:solidFill>
                  <a:srgbClr val="2E2E2E"/>
                </a:solidFill>
                <a:effectLst>
                  <a:outerShdw blurRad="38100" dist="38100" dir="2700000" algn="tl">
                    <a:srgbClr val="000000">
                      <a:alpha val="43137"/>
                    </a:srgbClr>
                  </a:outerShdw>
                </a:effectLst>
                <a:latin typeface="roboto" panose="02000000000000000000" pitchFamily="2" charset="0"/>
              </a:rPr>
              <a:t>. ”</a:t>
            </a:r>
          </a:p>
        </p:txBody>
      </p:sp>
      <p:pic>
        <p:nvPicPr>
          <p:cNvPr id="5" name="Picture 4">
            <a:extLst>
              <a:ext uri="{FF2B5EF4-FFF2-40B4-BE49-F238E27FC236}">
                <a16:creationId xmlns:a16="http://schemas.microsoft.com/office/drawing/2014/main" id="{0EB03B91-6021-4AA8-B78E-246D84E6B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733" y="2919641"/>
            <a:ext cx="7297168" cy="3334215"/>
          </a:xfrm>
          <a:prstGeom prst="rect">
            <a:avLst/>
          </a:prstGeom>
        </p:spPr>
      </p:pic>
    </p:spTree>
    <p:extLst>
      <p:ext uri="{BB962C8B-B14F-4D97-AF65-F5344CB8AC3E}">
        <p14:creationId xmlns:p14="http://schemas.microsoft.com/office/powerpoint/2010/main" val="144804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4E637-27A1-45E9-9D88-44475280712A}"/>
              </a:ext>
            </a:extLst>
          </p:cNvPr>
          <p:cNvSpPr txBox="1"/>
          <p:nvPr/>
        </p:nvSpPr>
        <p:spPr>
          <a:xfrm>
            <a:off x="1998405" y="324465"/>
            <a:ext cx="8716297" cy="707886"/>
          </a:xfrm>
          <a:prstGeom prst="rect">
            <a:avLst/>
          </a:prstGeom>
          <a:noFill/>
        </p:spPr>
        <p:txBody>
          <a:bodyPr wrap="square">
            <a:spAutoFit/>
          </a:bodyPr>
          <a:lstStyle/>
          <a:p>
            <a:pPr algn="l"/>
            <a:r>
              <a:rPr lang="en-US" sz="4000" dirty="0">
                <a:solidFill>
                  <a:srgbClr val="2E2E2E"/>
                </a:solidFill>
                <a:latin typeface="roboto" panose="02000000000000000000" pitchFamily="2" charset="0"/>
              </a:rPr>
              <a:t>C</a:t>
            </a:r>
            <a:r>
              <a:rPr lang="en-US" sz="4000" b="0" i="0" dirty="0">
                <a:solidFill>
                  <a:srgbClr val="2E2E2E"/>
                </a:solidFill>
                <a:effectLst/>
                <a:latin typeface="roboto" panose="02000000000000000000" pitchFamily="2" charset="0"/>
              </a:rPr>
              <a:t>hatbots important for business</a:t>
            </a:r>
          </a:p>
        </p:txBody>
      </p:sp>
      <p:pic>
        <p:nvPicPr>
          <p:cNvPr id="4" name="Picture 3">
            <a:extLst>
              <a:ext uri="{FF2B5EF4-FFF2-40B4-BE49-F238E27FC236}">
                <a16:creationId xmlns:a16="http://schemas.microsoft.com/office/drawing/2014/main" id="{6B820982-70EE-46BE-B927-316D3DCF1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322" y="1258631"/>
            <a:ext cx="8552835" cy="4860567"/>
          </a:xfrm>
          <a:prstGeom prst="rect">
            <a:avLst/>
          </a:prstGeom>
        </p:spPr>
      </p:pic>
    </p:spTree>
    <p:extLst>
      <p:ext uri="{BB962C8B-B14F-4D97-AF65-F5344CB8AC3E}">
        <p14:creationId xmlns:p14="http://schemas.microsoft.com/office/powerpoint/2010/main" val="235436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61AD9A-B9F1-431D-9F4E-454DCA58A593}"/>
              </a:ext>
            </a:extLst>
          </p:cNvPr>
          <p:cNvSpPr txBox="1"/>
          <p:nvPr/>
        </p:nvSpPr>
        <p:spPr>
          <a:xfrm>
            <a:off x="2330245" y="265471"/>
            <a:ext cx="7942006"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COMMON USECASE OF CHATBOT</a:t>
            </a:r>
          </a:p>
        </p:txBody>
      </p:sp>
      <p:sp>
        <p:nvSpPr>
          <p:cNvPr id="8" name="TextBox 7">
            <a:extLst>
              <a:ext uri="{FF2B5EF4-FFF2-40B4-BE49-F238E27FC236}">
                <a16:creationId xmlns:a16="http://schemas.microsoft.com/office/drawing/2014/main" id="{7AEC8D5A-C633-48F7-A31A-F17FCA1F4BD9}"/>
              </a:ext>
            </a:extLst>
          </p:cNvPr>
          <p:cNvSpPr txBox="1"/>
          <p:nvPr/>
        </p:nvSpPr>
        <p:spPr>
          <a:xfrm>
            <a:off x="1128253" y="1216741"/>
            <a:ext cx="5538018" cy="4586749"/>
          </a:xfrm>
          <a:prstGeom prst="rect">
            <a:avLst/>
          </a:prstGeom>
          <a:noFill/>
        </p:spPr>
        <p:txBody>
          <a:bodyPr wrap="square" rtlCol="0">
            <a:spAutoFit/>
          </a:bodyPr>
          <a:lstStyle/>
          <a:p>
            <a:r>
              <a:rPr lang="en-US" sz="2400" i="0" dirty="0">
                <a:solidFill>
                  <a:srgbClr val="000000"/>
                </a:solidFill>
                <a:effectLst>
                  <a:outerShdw blurRad="38100" dist="38100" dir="2700000" algn="tl">
                    <a:srgbClr val="000000">
                      <a:alpha val="43137"/>
                    </a:srgbClr>
                  </a:outerShdw>
                </a:effectLst>
                <a:latin typeface="apple color emoji"/>
              </a:rPr>
              <a:t>✔️</a:t>
            </a:r>
            <a:r>
              <a:rPr lang="en-US" sz="2400" dirty="0">
                <a:effectLst>
                  <a:outerShdw blurRad="38100" dist="38100" dir="2700000" algn="tl">
                    <a:srgbClr val="000000">
                      <a:alpha val="43137"/>
                    </a:srgbClr>
                  </a:outerShdw>
                </a:effectLst>
              </a:rPr>
              <a:t>QUICK ISSUE RESOLUTIOIN TO SIMPLER QUERIES</a:t>
            </a:r>
          </a:p>
          <a:p>
            <a:r>
              <a:rPr lang="en-US" sz="2400" i="0" dirty="0">
                <a:solidFill>
                  <a:srgbClr val="000000"/>
                </a:solidFill>
                <a:effectLst>
                  <a:outerShdw blurRad="38100" dist="38100" dir="2700000" algn="tl">
                    <a:srgbClr val="000000">
                      <a:alpha val="43137"/>
                    </a:srgbClr>
                  </a:outerShdw>
                </a:effectLst>
                <a:latin typeface="apple color emoji"/>
              </a:rPr>
              <a:t>✔️</a:t>
            </a:r>
            <a:r>
              <a:rPr lang="en-US" sz="2400" dirty="0">
                <a:effectLst>
                  <a:outerShdw blurRad="38100" dist="38100" dir="2700000" algn="tl">
                    <a:srgbClr val="000000">
                      <a:alpha val="43137"/>
                    </a:srgbClr>
                  </a:outerShdw>
                </a:effectLst>
              </a:rPr>
              <a:t> BOOKING AND MAKING RESERVATIONS</a:t>
            </a:r>
          </a:p>
          <a:p>
            <a:r>
              <a:rPr lang="en-US" sz="2400" i="0" dirty="0">
                <a:solidFill>
                  <a:srgbClr val="000000"/>
                </a:solidFill>
                <a:effectLst>
                  <a:outerShdw blurRad="38100" dist="38100" dir="2700000" algn="tl">
                    <a:srgbClr val="000000">
                      <a:alpha val="43137"/>
                    </a:srgbClr>
                  </a:outerShdw>
                </a:effectLst>
                <a:latin typeface="apple color emoji"/>
              </a:rPr>
              <a:t>✔️</a:t>
            </a:r>
            <a:r>
              <a:rPr lang="en-US" sz="2400" dirty="0">
                <a:effectLst>
                  <a:outerShdw blurRad="38100" dist="38100" dir="2700000" algn="tl">
                    <a:srgbClr val="000000">
                      <a:alpha val="43137"/>
                    </a:srgbClr>
                  </a:outerShdw>
                </a:effectLst>
              </a:rPr>
              <a:t> BUYING PRODUCTS</a:t>
            </a:r>
          </a:p>
          <a:p>
            <a:r>
              <a:rPr lang="en-US" sz="2400" i="0" dirty="0">
                <a:solidFill>
                  <a:srgbClr val="000000"/>
                </a:solidFill>
                <a:effectLst>
                  <a:outerShdw blurRad="38100" dist="38100" dir="2700000" algn="tl">
                    <a:srgbClr val="000000">
                      <a:alpha val="43137"/>
                    </a:srgbClr>
                  </a:outerShdw>
                </a:effectLst>
                <a:latin typeface="apple color emoji"/>
              </a:rPr>
              <a:t>✔️</a:t>
            </a:r>
            <a:r>
              <a:rPr lang="en-US" sz="2400" dirty="0">
                <a:effectLst>
                  <a:outerShdw blurRad="38100" dist="38100" dir="2700000" algn="tl">
                    <a:srgbClr val="000000">
                      <a:alpha val="43137"/>
                    </a:srgbClr>
                  </a:outerShdw>
                </a:effectLst>
              </a:rPr>
              <a:t> SPEAKING TO AGENT WITHOUT BEING ON PHONE    CALLS</a:t>
            </a:r>
          </a:p>
          <a:p>
            <a:r>
              <a:rPr lang="en-US" sz="2400" i="0" dirty="0">
                <a:solidFill>
                  <a:srgbClr val="000000"/>
                </a:solidFill>
                <a:effectLst>
                  <a:outerShdw blurRad="38100" dist="38100" dir="2700000" algn="tl">
                    <a:srgbClr val="000000">
                      <a:alpha val="43137"/>
                    </a:srgbClr>
                  </a:outerShdw>
                </a:effectLst>
                <a:latin typeface="apple color emoji"/>
              </a:rPr>
              <a:t>✔️</a:t>
            </a:r>
            <a:r>
              <a:rPr lang="en-US" sz="2400" dirty="0">
                <a:effectLst>
                  <a:outerShdw blurRad="38100" dist="38100" dir="2700000" algn="tl">
                    <a:srgbClr val="000000">
                      <a:alpha val="43137"/>
                    </a:srgbClr>
                  </a:outerShdw>
                </a:effectLst>
              </a:rPr>
              <a:t>ACCESS IMPORTANT FORMS LIKE CREDIT CARD </a:t>
            </a:r>
          </a:p>
          <a:p>
            <a:r>
              <a:rPr lang="en-US" sz="2400" i="0" dirty="0">
                <a:solidFill>
                  <a:srgbClr val="000000"/>
                </a:solidFill>
                <a:effectLst>
                  <a:outerShdw blurRad="38100" dist="38100" dir="2700000" algn="tl">
                    <a:srgbClr val="000000">
                      <a:alpha val="43137"/>
                    </a:srgbClr>
                  </a:outerShdw>
                </a:effectLst>
                <a:latin typeface="apple color emoji"/>
              </a:rPr>
              <a:t>✔️</a:t>
            </a:r>
            <a:r>
              <a:rPr lang="en-US" sz="2400" dirty="0">
                <a:effectLst>
                  <a:outerShdw blurRad="38100" dist="38100" dir="2700000" algn="tl">
                    <a:srgbClr val="000000">
                      <a:alpha val="43137"/>
                    </a:srgbClr>
                  </a:outerShdw>
                </a:effectLst>
              </a:rPr>
              <a:t>AUTHORIZATION</a:t>
            </a:r>
          </a:p>
          <a:p>
            <a:r>
              <a:rPr lang="en-US" sz="2400" i="0" dirty="0">
                <a:solidFill>
                  <a:srgbClr val="000000"/>
                </a:solidFill>
                <a:effectLst>
                  <a:outerShdw blurRad="38100" dist="38100" dir="2700000" algn="tl">
                    <a:srgbClr val="000000">
                      <a:alpha val="43137"/>
                    </a:srgbClr>
                  </a:outerShdw>
                </a:effectLst>
                <a:latin typeface="apple color emoji"/>
              </a:rPr>
              <a:t>✔️</a:t>
            </a:r>
            <a:r>
              <a:rPr lang="en-US" sz="2400" dirty="0">
                <a:effectLst>
                  <a:outerShdw blurRad="38100" dist="38100" dir="2700000" algn="tl">
                    <a:srgbClr val="000000">
                      <a:alpha val="43137"/>
                    </a:srgbClr>
                  </a:outerShdw>
                </a:effectLst>
              </a:rPr>
              <a:t>OPENING AND CLOSING DETAILS </a:t>
            </a:r>
          </a:p>
          <a:p>
            <a:r>
              <a:rPr lang="en-US" sz="2400" i="0" dirty="0">
                <a:solidFill>
                  <a:srgbClr val="000000"/>
                </a:solidFill>
                <a:effectLst>
                  <a:outerShdw blurRad="38100" dist="38100" dir="2700000" algn="tl">
                    <a:srgbClr val="000000">
                      <a:alpha val="43137"/>
                    </a:srgbClr>
                  </a:outerShdw>
                </a:effectLst>
                <a:latin typeface="apple color emoji"/>
              </a:rPr>
              <a:t>✔️</a:t>
            </a:r>
            <a:r>
              <a:rPr lang="en-US" sz="2400" dirty="0">
                <a:effectLst>
                  <a:outerShdw blurRad="38100" dist="38100" dir="2700000" algn="tl">
                    <a:srgbClr val="000000">
                      <a:alpha val="43137"/>
                    </a:srgbClr>
                  </a:outerShdw>
                </a:effectLst>
              </a:rPr>
              <a:t>PROVIDE  FEEDBACK</a:t>
            </a:r>
          </a:p>
        </p:txBody>
      </p:sp>
      <p:pic>
        <p:nvPicPr>
          <p:cNvPr id="4" name="Picture 3">
            <a:extLst>
              <a:ext uri="{FF2B5EF4-FFF2-40B4-BE49-F238E27FC236}">
                <a16:creationId xmlns:a16="http://schemas.microsoft.com/office/drawing/2014/main" id="{6A8E96A1-1788-45B2-8951-75E3C2ECE35E}"/>
              </a:ext>
            </a:extLst>
          </p:cNvPr>
          <p:cNvPicPr>
            <a:picLocks noChangeAspect="1"/>
          </p:cNvPicPr>
          <p:nvPr/>
        </p:nvPicPr>
        <p:blipFill rotWithShape="1">
          <a:blip r:embed="rId2">
            <a:extLst>
              <a:ext uri="{28A0092B-C50C-407E-A947-70E740481C1C}">
                <a14:useLocalDpi xmlns:a14="http://schemas.microsoft.com/office/drawing/2010/main" val="0"/>
              </a:ext>
            </a:extLst>
          </a:blip>
          <a:srcRect l="35429" t="4695" r="378" b="5699"/>
          <a:stretch/>
        </p:blipFill>
        <p:spPr>
          <a:xfrm>
            <a:off x="6811677" y="1224116"/>
            <a:ext cx="4987032" cy="3915697"/>
          </a:xfrm>
          <a:prstGeom prst="rect">
            <a:avLst/>
          </a:prstGeom>
        </p:spPr>
      </p:pic>
    </p:spTree>
    <p:extLst>
      <p:ext uri="{BB962C8B-B14F-4D97-AF65-F5344CB8AC3E}">
        <p14:creationId xmlns:p14="http://schemas.microsoft.com/office/powerpoint/2010/main" val="2479902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8CA692-12F7-4C6E-85BD-3470F1E78956}"/>
              </a:ext>
            </a:extLst>
          </p:cNvPr>
          <p:cNvSpPr txBox="1"/>
          <p:nvPr/>
        </p:nvSpPr>
        <p:spPr>
          <a:xfrm>
            <a:off x="951272" y="353961"/>
            <a:ext cx="9077632" cy="3600986"/>
          </a:xfrm>
          <a:prstGeom prst="rect">
            <a:avLst/>
          </a:prstGeom>
          <a:noFill/>
        </p:spPr>
        <p:txBody>
          <a:bodyPr wrap="square">
            <a:spAutoFit/>
          </a:bodyPr>
          <a:lstStyle/>
          <a:p>
            <a:pPr algn="l"/>
            <a:r>
              <a:rPr lang="en-US" sz="3600" b="1" dirty="0">
                <a:solidFill>
                  <a:schemeClr val="tx1">
                    <a:lumMod val="95000"/>
                    <a:lumOff val="5000"/>
                  </a:schemeClr>
                </a:solidFill>
                <a:latin typeface="hero-new"/>
              </a:rPr>
              <a:t>Why</a:t>
            </a:r>
            <a:r>
              <a:rPr lang="en-US" sz="3600" b="1" i="0" dirty="0">
                <a:solidFill>
                  <a:schemeClr val="tx1">
                    <a:lumMod val="95000"/>
                    <a:lumOff val="5000"/>
                  </a:schemeClr>
                </a:solidFill>
                <a:effectLst/>
                <a:latin typeface="hero-new"/>
              </a:rPr>
              <a:t> our business need a chatbot?</a:t>
            </a:r>
            <a:endParaRPr lang="en-US" sz="3600" b="1" dirty="0">
              <a:solidFill>
                <a:schemeClr val="tx1">
                  <a:lumMod val="95000"/>
                  <a:lumOff val="5000"/>
                </a:schemeClr>
              </a:solidFill>
              <a:latin typeface="hero-new"/>
              <a:hlinkClick r:id="rId2">
                <a:extLst>
                  <a:ext uri="{A12FA001-AC4F-418D-AE19-62706E023703}">
                    <ahyp:hlinkClr xmlns:ahyp="http://schemas.microsoft.com/office/drawing/2018/hyperlinkcolor" val="tx"/>
                  </a:ext>
                </a:extLst>
              </a:hlinkClick>
            </a:endParaRPr>
          </a:p>
          <a:p>
            <a:pPr algn="l">
              <a:buFont typeface="Arial" panose="020B0604020202020204" pitchFamily="34" charset="0"/>
              <a:buChar char="•"/>
            </a:pPr>
            <a:r>
              <a:rPr lang="en-US" sz="3200" dirty="0">
                <a:solidFill>
                  <a:schemeClr val="tx1">
                    <a:lumMod val="95000"/>
                    <a:lumOff val="5000"/>
                  </a:schemeClr>
                </a:solidFill>
                <a:latin typeface="hero-new"/>
                <a:hlinkClick r:id="rId2">
                  <a:extLst>
                    <a:ext uri="{A12FA001-AC4F-418D-AE19-62706E023703}">
                      <ahyp:hlinkClr xmlns:ahyp="http://schemas.microsoft.com/office/drawing/2018/hyperlinkcolor" val="tx"/>
                    </a:ext>
                  </a:extLst>
                </a:hlinkClick>
              </a:rPr>
              <a:t>O</a:t>
            </a:r>
            <a:r>
              <a:rPr lang="en-US" sz="3200" b="0" i="0" strike="noStrike" dirty="0">
                <a:solidFill>
                  <a:schemeClr val="tx1">
                    <a:lumMod val="95000"/>
                    <a:lumOff val="5000"/>
                  </a:schemeClr>
                </a:solidFill>
                <a:effectLst/>
                <a:latin typeface="hero-new"/>
                <a:hlinkClick r:id="rId2">
                  <a:extLst>
                    <a:ext uri="{A12FA001-AC4F-418D-AE19-62706E023703}">
                      <ahyp:hlinkClr xmlns:ahyp="http://schemas.microsoft.com/office/drawing/2018/hyperlinkcolor" val="tx"/>
                    </a:ext>
                  </a:extLst>
                </a:hlinkClick>
              </a:rPr>
              <a:t>ur customer service agents are often too busy and overwhelmed.</a:t>
            </a:r>
            <a:endParaRPr lang="en-US" sz="3200" b="0" i="0" dirty="0">
              <a:solidFill>
                <a:schemeClr val="tx1">
                  <a:lumMod val="95000"/>
                  <a:lumOff val="5000"/>
                </a:schemeClr>
              </a:solidFill>
              <a:effectLst/>
              <a:latin typeface="hero-new"/>
            </a:endParaRPr>
          </a:p>
          <a:p>
            <a:pPr algn="l">
              <a:buFont typeface="Arial" panose="020B0604020202020204" pitchFamily="34" charset="0"/>
              <a:buChar char="•"/>
            </a:pPr>
            <a:r>
              <a:rPr lang="en-US" sz="3200" b="0" i="0" strike="noStrike" dirty="0">
                <a:solidFill>
                  <a:schemeClr val="tx1">
                    <a:lumMod val="95000"/>
                    <a:lumOff val="5000"/>
                  </a:schemeClr>
                </a:solidFill>
                <a:effectLst/>
                <a:latin typeface="hero-new"/>
                <a:hlinkClick r:id="rId3">
                  <a:extLst>
                    <a:ext uri="{A12FA001-AC4F-418D-AE19-62706E023703}">
                      <ahyp:hlinkClr xmlns:ahyp="http://schemas.microsoft.com/office/drawing/2018/hyperlinkcolor" val="tx"/>
                    </a:ext>
                  </a:extLst>
                </a:hlinkClick>
              </a:rPr>
              <a:t>want to provide continuous support </a:t>
            </a:r>
            <a:endParaRPr lang="en-US" sz="3200" b="0" i="0" dirty="0">
              <a:solidFill>
                <a:schemeClr val="tx1">
                  <a:lumMod val="95000"/>
                  <a:lumOff val="5000"/>
                </a:schemeClr>
              </a:solidFill>
              <a:effectLst/>
              <a:latin typeface="hero-new"/>
            </a:endParaRPr>
          </a:p>
          <a:p>
            <a:pPr algn="l">
              <a:buFont typeface="Arial" panose="020B0604020202020204" pitchFamily="34" charset="0"/>
              <a:buChar char="•"/>
            </a:pPr>
            <a:r>
              <a:rPr lang="en-US" sz="3200" b="0" i="0" strike="noStrike" dirty="0">
                <a:solidFill>
                  <a:schemeClr val="tx1">
                    <a:lumMod val="95000"/>
                    <a:lumOff val="5000"/>
                  </a:schemeClr>
                </a:solidFill>
                <a:effectLst/>
                <a:latin typeface="hero-new"/>
                <a:hlinkClick r:id="rId4">
                  <a:extLst>
                    <a:ext uri="{A12FA001-AC4F-418D-AE19-62706E023703}">
                      <ahyp:hlinkClr xmlns:ahyp="http://schemas.microsoft.com/office/drawing/2018/hyperlinkcolor" val="tx"/>
                    </a:ext>
                  </a:extLst>
                </a:hlinkClick>
              </a:rPr>
              <a:t> want a better User Experience</a:t>
            </a:r>
            <a:endParaRPr lang="en-US" sz="3200" b="0" i="0" dirty="0">
              <a:solidFill>
                <a:schemeClr val="tx1">
                  <a:lumMod val="95000"/>
                  <a:lumOff val="5000"/>
                </a:schemeClr>
              </a:solidFill>
              <a:effectLst/>
              <a:latin typeface="hero-new"/>
            </a:endParaRPr>
          </a:p>
          <a:p>
            <a:pPr algn="l">
              <a:buFont typeface="Arial" panose="020B0604020202020204" pitchFamily="34" charset="0"/>
              <a:buChar char="•"/>
            </a:pPr>
            <a:r>
              <a:rPr lang="en-US" sz="3200" b="0" i="0" strike="noStrike" dirty="0">
                <a:solidFill>
                  <a:schemeClr val="tx1">
                    <a:lumMod val="95000"/>
                    <a:lumOff val="5000"/>
                  </a:schemeClr>
                </a:solidFill>
                <a:effectLst/>
                <a:latin typeface="hero-new"/>
                <a:hlinkClick r:id="rId5">
                  <a:extLst>
                    <a:ext uri="{A12FA001-AC4F-418D-AE19-62706E023703}">
                      <ahyp:hlinkClr xmlns:ahyp="http://schemas.microsoft.com/office/drawing/2018/hyperlinkcolor" val="tx"/>
                    </a:ext>
                  </a:extLst>
                </a:hlinkClick>
              </a:rPr>
              <a:t>looking to generate more leads</a:t>
            </a:r>
            <a:endParaRPr lang="en-US" sz="3200" b="0" i="0" dirty="0">
              <a:solidFill>
                <a:schemeClr val="tx1">
                  <a:lumMod val="95000"/>
                  <a:lumOff val="5000"/>
                </a:schemeClr>
              </a:solidFill>
              <a:effectLst/>
              <a:latin typeface="hero-new"/>
            </a:endParaRPr>
          </a:p>
          <a:p>
            <a:pPr algn="l">
              <a:buFont typeface="Arial" panose="020B0604020202020204" pitchFamily="34" charset="0"/>
              <a:buChar char="•"/>
            </a:pPr>
            <a:r>
              <a:rPr lang="en-US" sz="3200" b="0" i="0" strike="noStrike" dirty="0">
                <a:solidFill>
                  <a:schemeClr val="tx1">
                    <a:lumMod val="95000"/>
                    <a:lumOff val="5000"/>
                  </a:schemeClr>
                </a:solidFill>
                <a:effectLst/>
                <a:latin typeface="hero-new"/>
                <a:hlinkClick r:id="rId6">
                  <a:extLst>
                    <a:ext uri="{A12FA001-AC4F-418D-AE19-62706E023703}">
                      <ahyp:hlinkClr xmlns:ahyp="http://schemas.microsoft.com/office/drawing/2018/hyperlinkcolor" val="tx"/>
                    </a:ext>
                  </a:extLst>
                </a:hlinkClick>
              </a:rPr>
              <a:t>Building an App is not affordable</a:t>
            </a:r>
            <a:endParaRPr lang="en-US" sz="3200" b="0" i="0" dirty="0">
              <a:solidFill>
                <a:schemeClr val="tx1">
                  <a:lumMod val="95000"/>
                  <a:lumOff val="5000"/>
                </a:schemeClr>
              </a:solidFill>
              <a:effectLst/>
              <a:latin typeface="hero-new"/>
            </a:endParaRPr>
          </a:p>
        </p:txBody>
      </p:sp>
      <p:pic>
        <p:nvPicPr>
          <p:cNvPr id="5" name="Picture 4">
            <a:extLst>
              <a:ext uri="{FF2B5EF4-FFF2-40B4-BE49-F238E27FC236}">
                <a16:creationId xmlns:a16="http://schemas.microsoft.com/office/drawing/2014/main" id="{6188839D-2C7A-4049-B791-830340B3D8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1586" y="2563583"/>
            <a:ext cx="5066730" cy="3335772"/>
          </a:xfrm>
          <a:prstGeom prst="rect">
            <a:avLst/>
          </a:prstGeom>
        </p:spPr>
      </p:pic>
    </p:spTree>
    <p:extLst>
      <p:ext uri="{BB962C8B-B14F-4D97-AF65-F5344CB8AC3E}">
        <p14:creationId xmlns:p14="http://schemas.microsoft.com/office/powerpoint/2010/main" val="901939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FDC7E1-21FF-4722-B477-DD62898A63BA}"/>
              </a:ext>
            </a:extLst>
          </p:cNvPr>
          <p:cNvSpPr txBox="1"/>
          <p:nvPr/>
        </p:nvSpPr>
        <p:spPr>
          <a:xfrm>
            <a:off x="4874342" y="671052"/>
            <a:ext cx="6107762" cy="707886"/>
          </a:xfrm>
          <a:prstGeom prst="rect">
            <a:avLst/>
          </a:prstGeom>
          <a:noFill/>
        </p:spPr>
        <p:txBody>
          <a:bodyPr wrap="none" rtlCol="0">
            <a:spAutoFit/>
          </a:bodyPr>
          <a:lstStyle/>
          <a:p>
            <a:r>
              <a:rPr lang="en-US" sz="4000" b="1" dirty="0">
                <a:effectLst>
                  <a:outerShdw blurRad="38100" dist="38100" dir="2700000" algn="tl">
                    <a:srgbClr val="000000">
                      <a:alpha val="43137"/>
                    </a:srgbClr>
                  </a:outerShdw>
                </a:effectLst>
              </a:rPr>
              <a:t>ADVANTAGE OF CHATBOT</a:t>
            </a:r>
          </a:p>
        </p:txBody>
      </p:sp>
      <p:sp>
        <p:nvSpPr>
          <p:cNvPr id="3" name="TextBox 2">
            <a:extLst>
              <a:ext uri="{FF2B5EF4-FFF2-40B4-BE49-F238E27FC236}">
                <a16:creationId xmlns:a16="http://schemas.microsoft.com/office/drawing/2014/main" id="{A63DC7EF-7B83-45F9-9B97-F560CCB6A3FB}"/>
              </a:ext>
            </a:extLst>
          </p:cNvPr>
          <p:cNvSpPr txBox="1"/>
          <p:nvPr/>
        </p:nvSpPr>
        <p:spPr>
          <a:xfrm>
            <a:off x="671053" y="1732935"/>
            <a:ext cx="6518786" cy="5078313"/>
          </a:xfrm>
          <a:prstGeom prst="rect">
            <a:avLst/>
          </a:prstGeom>
          <a:noFill/>
        </p:spPr>
        <p:txBody>
          <a:bodyPr wrap="square" rtlCol="0">
            <a:spAutoFit/>
          </a:bodyPr>
          <a:lstStyle/>
          <a:p>
            <a:r>
              <a:rPr lang="en-US" sz="3600" b="1" i="0" dirty="0">
                <a:solidFill>
                  <a:srgbClr val="000000"/>
                </a:solidFill>
                <a:effectLst>
                  <a:outerShdw blurRad="38100" dist="38100" dir="2700000" algn="tl">
                    <a:srgbClr val="000000">
                      <a:alpha val="43137"/>
                    </a:srgbClr>
                  </a:outerShdw>
                </a:effectLst>
                <a:latin typeface="apple color emoji"/>
              </a:rPr>
              <a:t>✔️ </a:t>
            </a:r>
            <a:r>
              <a:rPr lang="en-US" sz="3600" b="1" dirty="0">
                <a:effectLst>
                  <a:outerShdw blurRad="38100" dist="38100" dir="2700000" algn="tl">
                    <a:srgbClr val="000000">
                      <a:alpha val="43137"/>
                    </a:srgbClr>
                  </a:outerShdw>
                </a:effectLst>
              </a:rPr>
              <a:t>Earn bigger profit</a:t>
            </a:r>
          </a:p>
          <a:p>
            <a:r>
              <a:rPr lang="en-US" sz="3600" b="1" i="0" dirty="0">
                <a:solidFill>
                  <a:srgbClr val="000000"/>
                </a:solidFill>
                <a:effectLst>
                  <a:outerShdw blurRad="38100" dist="38100" dir="2700000" algn="tl">
                    <a:srgbClr val="000000">
                      <a:alpha val="43137"/>
                    </a:srgbClr>
                  </a:outerShdw>
                </a:effectLst>
                <a:latin typeface="apple color emoji"/>
              </a:rPr>
              <a:t>✔️ </a:t>
            </a:r>
            <a:r>
              <a:rPr lang="en-US" sz="3600" b="1" dirty="0">
                <a:effectLst>
                  <a:outerShdw blurRad="38100" dist="38100" dir="2700000" algn="tl">
                    <a:srgbClr val="000000">
                      <a:alpha val="43137"/>
                    </a:srgbClr>
                  </a:outerShdw>
                </a:effectLst>
              </a:rPr>
              <a:t>Engage more interactions</a:t>
            </a:r>
          </a:p>
          <a:p>
            <a:r>
              <a:rPr lang="en-US" sz="3600" b="1" i="0" dirty="0">
                <a:solidFill>
                  <a:srgbClr val="000000"/>
                </a:solidFill>
                <a:effectLst>
                  <a:outerShdw blurRad="38100" dist="38100" dir="2700000" algn="tl">
                    <a:srgbClr val="000000">
                      <a:alpha val="43137"/>
                    </a:srgbClr>
                  </a:outerShdw>
                </a:effectLst>
                <a:latin typeface="apple color emoji"/>
              </a:rPr>
              <a:t>✔️ </a:t>
            </a:r>
            <a:r>
              <a:rPr lang="en-US" sz="3600" b="1" dirty="0">
                <a:effectLst>
                  <a:outerShdw blurRad="38100" dist="38100" dir="2700000" algn="tl">
                    <a:srgbClr val="000000">
                      <a:alpha val="43137"/>
                    </a:srgbClr>
                  </a:outerShdw>
                </a:effectLst>
              </a:rPr>
              <a:t>Grow user base</a:t>
            </a:r>
          </a:p>
          <a:p>
            <a:r>
              <a:rPr lang="en-US" sz="3600" b="1" i="0" dirty="0">
                <a:solidFill>
                  <a:srgbClr val="000000"/>
                </a:solidFill>
                <a:effectLst>
                  <a:outerShdw blurRad="38100" dist="38100" dir="2700000" algn="tl">
                    <a:srgbClr val="000000">
                      <a:alpha val="43137"/>
                    </a:srgbClr>
                  </a:outerShdw>
                </a:effectLst>
                <a:latin typeface="apple color emoji"/>
              </a:rPr>
              <a:t>✔️ </a:t>
            </a:r>
            <a:r>
              <a:rPr lang="en-US" sz="3600" b="1" dirty="0">
                <a:effectLst>
                  <a:outerShdw blurRad="38100" dist="38100" dir="2700000" algn="tl">
                    <a:srgbClr val="000000">
                      <a:alpha val="43137"/>
                    </a:srgbClr>
                  </a:outerShdw>
                </a:effectLst>
              </a:rPr>
              <a:t>No time bounded</a:t>
            </a:r>
          </a:p>
          <a:p>
            <a:r>
              <a:rPr lang="en-US" sz="3600" b="1" i="0" dirty="0">
                <a:solidFill>
                  <a:srgbClr val="000000"/>
                </a:solidFill>
                <a:effectLst>
                  <a:outerShdw blurRad="38100" dist="38100" dir="2700000" algn="tl">
                    <a:srgbClr val="000000">
                      <a:alpha val="43137"/>
                    </a:srgbClr>
                  </a:outerShdw>
                </a:effectLst>
                <a:latin typeface="apple color emoji"/>
              </a:rPr>
              <a:t>✔️ </a:t>
            </a:r>
            <a:r>
              <a:rPr lang="en-US" sz="3600" b="1" dirty="0">
                <a:effectLst>
                  <a:outerShdw blurRad="38100" dist="38100" dir="2700000" algn="tl">
                    <a:srgbClr val="000000">
                      <a:alpha val="43137"/>
                    </a:srgbClr>
                  </a:outerShdw>
                </a:effectLst>
              </a:rPr>
              <a:t>24 hours service </a:t>
            </a:r>
          </a:p>
          <a:p>
            <a:r>
              <a:rPr lang="en-US" sz="3600" b="1" i="0" dirty="0">
                <a:solidFill>
                  <a:srgbClr val="000000"/>
                </a:solidFill>
                <a:effectLst>
                  <a:outerShdw blurRad="38100" dist="38100" dir="2700000" algn="tl">
                    <a:srgbClr val="000000">
                      <a:alpha val="43137"/>
                    </a:srgbClr>
                  </a:outerShdw>
                </a:effectLst>
                <a:latin typeface="apple color emoji"/>
              </a:rPr>
              <a:t>✔️ </a:t>
            </a:r>
            <a:r>
              <a:rPr lang="en-US" sz="3600" b="1" dirty="0">
                <a:effectLst>
                  <a:outerShdw blurRad="38100" dist="38100" dir="2700000" algn="tl">
                    <a:srgbClr val="000000">
                      <a:alpha val="43137"/>
                    </a:srgbClr>
                  </a:outerShdw>
                </a:effectLst>
              </a:rPr>
              <a:t>It can reach more at once</a:t>
            </a:r>
          </a:p>
          <a:p>
            <a:r>
              <a:rPr lang="en-US" sz="3600" b="1" i="0" dirty="0">
                <a:solidFill>
                  <a:srgbClr val="000000"/>
                </a:solidFill>
                <a:effectLst>
                  <a:outerShdw blurRad="38100" dist="38100" dir="2700000" algn="tl">
                    <a:srgbClr val="000000">
                      <a:alpha val="43137"/>
                    </a:srgbClr>
                  </a:outerShdw>
                </a:effectLst>
                <a:latin typeface="apple color emoji"/>
              </a:rPr>
              <a:t>✔️ </a:t>
            </a:r>
            <a:r>
              <a:rPr lang="en-US" sz="3600" b="1" dirty="0">
                <a:effectLst>
                  <a:outerShdw blurRad="38100" dist="38100" dir="2700000" algn="tl">
                    <a:srgbClr val="000000">
                      <a:alpha val="43137"/>
                    </a:srgbClr>
                  </a:outerShdw>
                </a:effectLst>
              </a:rPr>
              <a:t>Instant messaging</a:t>
            </a:r>
          </a:p>
          <a:p>
            <a:r>
              <a:rPr lang="en-US" sz="3600" b="1" i="0" dirty="0">
                <a:solidFill>
                  <a:srgbClr val="000000"/>
                </a:solidFill>
                <a:effectLst>
                  <a:outerShdw blurRad="38100" dist="38100" dir="2700000" algn="tl">
                    <a:srgbClr val="000000">
                      <a:alpha val="43137"/>
                    </a:srgbClr>
                  </a:outerShdw>
                </a:effectLst>
                <a:latin typeface="apple color emoji"/>
              </a:rPr>
              <a:t>✔️ </a:t>
            </a:r>
            <a:r>
              <a:rPr lang="en-US" sz="3600" b="1" dirty="0">
                <a:effectLst>
                  <a:outerShdw blurRad="38100" dist="38100" dir="2700000" algn="tl">
                    <a:srgbClr val="000000">
                      <a:alpha val="43137"/>
                    </a:srgbClr>
                  </a:outerShdw>
                </a:effectLst>
              </a:rPr>
              <a:t>Immediate Response</a:t>
            </a:r>
          </a:p>
          <a:p>
            <a:r>
              <a:rPr lang="en-US" sz="3600" b="1" dirty="0">
                <a:effectLst>
                  <a:outerShdw blurRad="38100" dist="38100" dir="2700000" algn="tl">
                    <a:srgbClr val="000000">
                      <a:alpha val="43137"/>
                    </a:srgbClr>
                  </a:outerShdw>
                </a:effectLst>
              </a:rPr>
              <a:t> </a:t>
            </a:r>
          </a:p>
        </p:txBody>
      </p:sp>
      <p:pic>
        <p:nvPicPr>
          <p:cNvPr id="7" name="Picture 6">
            <a:extLst>
              <a:ext uri="{FF2B5EF4-FFF2-40B4-BE49-F238E27FC236}">
                <a16:creationId xmlns:a16="http://schemas.microsoft.com/office/drawing/2014/main" id="{46F58D35-FF12-4CB6-9E19-BDFDD407C7A5}"/>
              </a:ext>
            </a:extLst>
          </p:cNvPr>
          <p:cNvPicPr>
            <a:picLocks noChangeAspect="1"/>
          </p:cNvPicPr>
          <p:nvPr/>
        </p:nvPicPr>
        <p:blipFill rotWithShape="1">
          <a:blip r:embed="rId2">
            <a:extLst>
              <a:ext uri="{28A0092B-C50C-407E-A947-70E740481C1C}">
                <a14:useLocalDpi xmlns:a14="http://schemas.microsoft.com/office/drawing/2010/main" val="0"/>
              </a:ext>
            </a:extLst>
          </a:blip>
          <a:srcRect l="44204" t="16017" r="756" b="5008"/>
          <a:stretch/>
        </p:blipFill>
        <p:spPr>
          <a:xfrm>
            <a:off x="6563032" y="1667336"/>
            <a:ext cx="4638368" cy="4205113"/>
          </a:xfrm>
          <a:prstGeom prst="rect">
            <a:avLst/>
          </a:prstGeom>
        </p:spPr>
      </p:pic>
    </p:spTree>
    <p:extLst>
      <p:ext uri="{BB962C8B-B14F-4D97-AF65-F5344CB8AC3E}">
        <p14:creationId xmlns:p14="http://schemas.microsoft.com/office/powerpoint/2010/main" val="2709279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E4C92A-B42B-4374-8D23-FC216D1EF2A8}"/>
              </a:ext>
            </a:extLst>
          </p:cNvPr>
          <p:cNvSpPr txBox="1"/>
          <p:nvPr/>
        </p:nvSpPr>
        <p:spPr>
          <a:xfrm>
            <a:off x="3303639" y="346587"/>
            <a:ext cx="7739026"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DISADVANTAGE OF CHATBOT</a:t>
            </a:r>
          </a:p>
        </p:txBody>
      </p:sp>
      <p:sp>
        <p:nvSpPr>
          <p:cNvPr id="3" name="TextBox 2">
            <a:extLst>
              <a:ext uri="{FF2B5EF4-FFF2-40B4-BE49-F238E27FC236}">
                <a16:creationId xmlns:a16="http://schemas.microsoft.com/office/drawing/2014/main" id="{38598B42-CA4A-4493-A44B-3266ED21EE2E}"/>
              </a:ext>
            </a:extLst>
          </p:cNvPr>
          <p:cNvSpPr txBox="1"/>
          <p:nvPr/>
        </p:nvSpPr>
        <p:spPr>
          <a:xfrm>
            <a:off x="1378975" y="1084005"/>
            <a:ext cx="9387348" cy="3416320"/>
          </a:xfrm>
          <a:prstGeom prst="rect">
            <a:avLst/>
          </a:prstGeom>
          <a:noFill/>
        </p:spPr>
        <p:txBody>
          <a:bodyPr wrap="square" rtlCol="0">
            <a:spAutoFit/>
          </a:bodyPr>
          <a:lstStyle/>
          <a:p>
            <a:r>
              <a:rPr lang="en-US" sz="3600" b="1" i="0" dirty="0">
                <a:solidFill>
                  <a:srgbClr val="000000"/>
                </a:solidFill>
                <a:effectLst>
                  <a:outerShdw blurRad="38100" dist="38100" dir="2700000" algn="tl">
                    <a:srgbClr val="000000">
                      <a:alpha val="43137"/>
                    </a:srgbClr>
                  </a:outerShdw>
                </a:effectLst>
                <a:latin typeface="apple color emoji"/>
              </a:rPr>
              <a:t>✔️ </a:t>
            </a:r>
            <a:r>
              <a:rPr lang="en-US" sz="3600" dirty="0"/>
              <a:t>Need to monitor the </a:t>
            </a:r>
            <a:r>
              <a:rPr lang="en-US" sz="3600" dirty="0" err="1"/>
              <a:t>behaviour.Dont</a:t>
            </a:r>
            <a:r>
              <a:rPr lang="en-US" sz="3600" dirty="0"/>
              <a:t> lose the user we have</a:t>
            </a:r>
          </a:p>
          <a:p>
            <a:r>
              <a:rPr lang="en-US" sz="3600" b="1" i="0" dirty="0">
                <a:solidFill>
                  <a:srgbClr val="000000"/>
                </a:solidFill>
                <a:effectLst>
                  <a:outerShdw blurRad="38100" dist="38100" dir="2700000" algn="tl">
                    <a:srgbClr val="000000">
                      <a:alpha val="43137"/>
                    </a:srgbClr>
                  </a:outerShdw>
                </a:effectLst>
                <a:latin typeface="apple color emoji"/>
              </a:rPr>
              <a:t>✔️ </a:t>
            </a:r>
            <a:r>
              <a:rPr lang="en-US" sz="3600" dirty="0"/>
              <a:t>Need to check if the messages are ethical </a:t>
            </a:r>
          </a:p>
          <a:p>
            <a:r>
              <a:rPr lang="en-US" sz="3600" b="1" i="0" dirty="0">
                <a:solidFill>
                  <a:srgbClr val="000000"/>
                </a:solidFill>
                <a:effectLst>
                  <a:outerShdw blurRad="38100" dist="38100" dir="2700000" algn="tl">
                    <a:srgbClr val="000000">
                      <a:alpha val="43137"/>
                    </a:srgbClr>
                  </a:outerShdw>
                </a:effectLst>
                <a:latin typeface="apple color emoji"/>
              </a:rPr>
              <a:t>✔️ </a:t>
            </a:r>
            <a:r>
              <a:rPr lang="en-US" sz="3600" dirty="0"/>
              <a:t>Bad Review</a:t>
            </a:r>
          </a:p>
          <a:p>
            <a:r>
              <a:rPr lang="en-US" sz="3600" b="1" i="0" dirty="0">
                <a:solidFill>
                  <a:srgbClr val="000000"/>
                </a:solidFill>
                <a:effectLst>
                  <a:outerShdw blurRad="38100" dist="38100" dir="2700000" algn="tl">
                    <a:srgbClr val="000000">
                      <a:alpha val="43137"/>
                    </a:srgbClr>
                  </a:outerShdw>
                </a:effectLst>
                <a:latin typeface="apple color emoji"/>
              </a:rPr>
              <a:t>✔️ </a:t>
            </a:r>
            <a:r>
              <a:rPr lang="en-US" sz="3600" dirty="0"/>
              <a:t>Attract Spammers</a:t>
            </a:r>
          </a:p>
          <a:p>
            <a:r>
              <a:rPr lang="en-US" sz="3600" b="1" i="0" dirty="0">
                <a:solidFill>
                  <a:srgbClr val="000000"/>
                </a:solidFill>
                <a:effectLst>
                  <a:outerShdw blurRad="38100" dist="38100" dir="2700000" algn="tl">
                    <a:srgbClr val="000000">
                      <a:alpha val="43137"/>
                    </a:srgbClr>
                  </a:outerShdw>
                </a:effectLst>
                <a:latin typeface="apple color emoji"/>
              </a:rPr>
              <a:t>✔️ </a:t>
            </a:r>
            <a:r>
              <a:rPr lang="en-US" sz="3600" dirty="0"/>
              <a:t>Sometimes Target The Wrong Audience</a:t>
            </a:r>
          </a:p>
        </p:txBody>
      </p:sp>
    </p:spTree>
    <p:extLst>
      <p:ext uri="{BB962C8B-B14F-4D97-AF65-F5344CB8AC3E}">
        <p14:creationId xmlns:p14="http://schemas.microsoft.com/office/powerpoint/2010/main" val="422644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23A8FF-C8AE-4942-A8D0-20935F4601CB}"/>
              </a:ext>
            </a:extLst>
          </p:cNvPr>
          <p:cNvPicPr>
            <a:picLocks noChangeAspect="1"/>
          </p:cNvPicPr>
          <p:nvPr/>
        </p:nvPicPr>
        <p:blipFill rotWithShape="1">
          <a:blip r:embed="rId2">
            <a:extLst>
              <a:ext uri="{28A0092B-C50C-407E-A947-70E740481C1C}">
                <a14:useLocalDpi xmlns:a14="http://schemas.microsoft.com/office/drawing/2010/main" val="0"/>
              </a:ext>
            </a:extLst>
          </a:blip>
          <a:srcRect l="17263" t="16395" r="9834" b="12265"/>
          <a:stretch/>
        </p:blipFill>
        <p:spPr>
          <a:xfrm>
            <a:off x="6406089" y="1334730"/>
            <a:ext cx="5068157" cy="3099699"/>
          </a:xfrm>
          <a:prstGeom prst="rect">
            <a:avLst/>
          </a:prstGeom>
        </p:spPr>
      </p:pic>
      <p:sp>
        <p:nvSpPr>
          <p:cNvPr id="5" name="TextBox 4">
            <a:extLst>
              <a:ext uri="{FF2B5EF4-FFF2-40B4-BE49-F238E27FC236}">
                <a16:creationId xmlns:a16="http://schemas.microsoft.com/office/drawing/2014/main" id="{221E0505-4019-4A99-AD13-93B2A06FD9B6}"/>
              </a:ext>
            </a:extLst>
          </p:cNvPr>
          <p:cNvSpPr txBox="1"/>
          <p:nvPr/>
        </p:nvSpPr>
        <p:spPr>
          <a:xfrm>
            <a:off x="3075038" y="228600"/>
            <a:ext cx="7276485" cy="769441"/>
          </a:xfrm>
          <a:prstGeom prst="rect">
            <a:avLst/>
          </a:prstGeom>
          <a:noFill/>
        </p:spPr>
        <p:txBody>
          <a:bodyPr wrap="square">
            <a:spAutoFit/>
          </a:bodyPr>
          <a:lstStyle/>
          <a:p>
            <a:pPr algn="l"/>
            <a:r>
              <a:rPr lang="en-US" sz="4400" b="1" i="0" dirty="0">
                <a:solidFill>
                  <a:srgbClr val="000000"/>
                </a:solidFill>
                <a:effectLst>
                  <a:outerShdw blurRad="38100" dist="38100" dir="2700000" algn="tl">
                    <a:srgbClr val="000000">
                      <a:alpha val="43137"/>
                    </a:srgbClr>
                  </a:outerShdw>
                </a:effectLst>
                <a:latin typeface="Barlow Condensed"/>
              </a:rPr>
              <a:t>limitations of </a:t>
            </a:r>
            <a:r>
              <a:rPr lang="en-US" sz="4400" b="1" dirty="0">
                <a:solidFill>
                  <a:srgbClr val="000000"/>
                </a:solidFill>
                <a:effectLst>
                  <a:outerShdw blurRad="38100" dist="38100" dir="2700000" algn="tl">
                    <a:srgbClr val="000000">
                      <a:alpha val="43137"/>
                    </a:srgbClr>
                  </a:outerShdw>
                </a:effectLst>
                <a:latin typeface="Barlow Condensed"/>
              </a:rPr>
              <a:t>our</a:t>
            </a:r>
            <a:r>
              <a:rPr lang="en-US" sz="4400" b="1" i="0" dirty="0">
                <a:solidFill>
                  <a:srgbClr val="000000"/>
                </a:solidFill>
                <a:effectLst>
                  <a:outerShdw blurRad="38100" dist="38100" dir="2700000" algn="tl">
                    <a:srgbClr val="000000">
                      <a:alpha val="43137"/>
                    </a:srgbClr>
                  </a:outerShdw>
                </a:effectLst>
                <a:latin typeface="Barlow Condensed"/>
              </a:rPr>
              <a:t> chatbots</a:t>
            </a:r>
          </a:p>
        </p:txBody>
      </p:sp>
      <p:sp>
        <p:nvSpPr>
          <p:cNvPr id="6" name="TextBox 5">
            <a:extLst>
              <a:ext uri="{FF2B5EF4-FFF2-40B4-BE49-F238E27FC236}">
                <a16:creationId xmlns:a16="http://schemas.microsoft.com/office/drawing/2014/main" id="{5BB3685E-4B83-4E40-8EB1-89D1BA10084B}"/>
              </a:ext>
            </a:extLst>
          </p:cNvPr>
          <p:cNvSpPr txBox="1"/>
          <p:nvPr/>
        </p:nvSpPr>
        <p:spPr>
          <a:xfrm>
            <a:off x="494071" y="1607573"/>
            <a:ext cx="6408174" cy="3970318"/>
          </a:xfrm>
          <a:prstGeom prst="rect">
            <a:avLst/>
          </a:prstGeom>
          <a:noFill/>
        </p:spPr>
        <p:txBody>
          <a:bodyPr wrap="square" rtlCol="0">
            <a:spAutoFit/>
          </a:bodyPr>
          <a:lstStyle/>
          <a:p>
            <a:r>
              <a:rPr lang="en-US" sz="2800" b="1" i="0" dirty="0">
                <a:solidFill>
                  <a:srgbClr val="000000"/>
                </a:solidFill>
                <a:latin typeface="apple color emoji"/>
              </a:rPr>
              <a:t>✔️</a:t>
            </a:r>
            <a:r>
              <a:rPr lang="en-US" sz="2800" b="1" i="0" dirty="0">
                <a:solidFill>
                  <a:srgbClr val="292929"/>
                </a:solidFill>
                <a:latin typeface="sohne"/>
              </a:rPr>
              <a:t> chatbot security risk</a:t>
            </a:r>
          </a:p>
          <a:p>
            <a:r>
              <a:rPr lang="en-US" sz="2800" b="1" i="0" dirty="0">
                <a:solidFill>
                  <a:srgbClr val="000000"/>
                </a:solidFill>
                <a:latin typeface="apple color emoji"/>
              </a:rPr>
              <a:t>✔️</a:t>
            </a:r>
            <a:r>
              <a:rPr lang="en-US" sz="2800" b="1" dirty="0">
                <a:solidFill>
                  <a:srgbClr val="292929"/>
                </a:solidFill>
                <a:latin typeface="sohne"/>
              </a:rPr>
              <a:t> </a:t>
            </a:r>
            <a:r>
              <a:rPr lang="en-US" sz="2800" b="1" i="0" dirty="0">
                <a:solidFill>
                  <a:srgbClr val="000000"/>
                </a:solidFill>
                <a:latin typeface="Barlow Condensed"/>
              </a:rPr>
              <a:t>Limited integration platforms</a:t>
            </a:r>
          </a:p>
          <a:p>
            <a:r>
              <a:rPr lang="en-US" sz="2800" b="1" i="0" dirty="0">
                <a:solidFill>
                  <a:srgbClr val="000000"/>
                </a:solidFill>
                <a:latin typeface="apple color emoji"/>
              </a:rPr>
              <a:t>✔️ </a:t>
            </a:r>
            <a:r>
              <a:rPr lang="en-US" sz="2800" b="1" i="0" dirty="0">
                <a:solidFill>
                  <a:srgbClr val="000000"/>
                </a:solidFill>
                <a:latin typeface="Barlow Condensed"/>
              </a:rPr>
              <a:t>Limited number of users</a:t>
            </a:r>
          </a:p>
          <a:p>
            <a:r>
              <a:rPr lang="en-US" sz="2800" b="1" i="0" dirty="0">
                <a:solidFill>
                  <a:srgbClr val="000000"/>
                </a:solidFill>
                <a:latin typeface="apple color emoji"/>
              </a:rPr>
              <a:t>✔️ </a:t>
            </a:r>
            <a:r>
              <a:rPr lang="en-US" sz="2800" b="1" i="0" dirty="0">
                <a:solidFill>
                  <a:srgbClr val="000000"/>
                </a:solidFill>
                <a:latin typeface="Barlow Condensed"/>
              </a:rPr>
              <a:t>Limitations in chat automation</a:t>
            </a:r>
          </a:p>
          <a:p>
            <a:r>
              <a:rPr lang="en-US" sz="2800" b="1" i="0" dirty="0">
                <a:solidFill>
                  <a:srgbClr val="000000"/>
                </a:solidFill>
                <a:latin typeface="apple color emoji"/>
              </a:rPr>
              <a:t>✔️ </a:t>
            </a:r>
            <a:r>
              <a:rPr lang="en-US" sz="2800" b="1" i="0" dirty="0">
                <a:solidFill>
                  <a:srgbClr val="000000"/>
                </a:solidFill>
                <a:latin typeface="Barlow Condensed"/>
              </a:rPr>
              <a:t>No automatic follow up with leads</a:t>
            </a:r>
          </a:p>
          <a:p>
            <a:r>
              <a:rPr lang="en-US" sz="2800" b="1" i="0" dirty="0">
                <a:solidFill>
                  <a:srgbClr val="000000"/>
                </a:solidFill>
                <a:latin typeface="apple color emoji"/>
              </a:rPr>
              <a:t>✔️ </a:t>
            </a:r>
            <a:r>
              <a:rPr lang="en-US" sz="2800" b="1" i="0" dirty="0">
                <a:solidFill>
                  <a:srgbClr val="000000"/>
                </a:solidFill>
                <a:latin typeface="Barlow Condensed"/>
              </a:rPr>
              <a:t>No Facebook Ads integration</a:t>
            </a:r>
          </a:p>
          <a:p>
            <a:r>
              <a:rPr lang="en-US" sz="2800" b="1" i="0" dirty="0">
                <a:solidFill>
                  <a:srgbClr val="000000"/>
                </a:solidFill>
                <a:latin typeface="apple color emoji"/>
              </a:rPr>
              <a:t>✔️ </a:t>
            </a:r>
            <a:r>
              <a:rPr lang="en-US" sz="2800" b="1" i="0" dirty="0">
                <a:solidFill>
                  <a:srgbClr val="000000"/>
                </a:solidFill>
                <a:latin typeface="Barlow Condensed"/>
              </a:rPr>
              <a:t>No push-notifications</a:t>
            </a:r>
          </a:p>
          <a:p>
            <a:r>
              <a:rPr lang="en-US" sz="2800" b="1" i="0" dirty="0">
                <a:solidFill>
                  <a:srgbClr val="000000"/>
                </a:solidFill>
                <a:latin typeface="Barlow Condensed"/>
              </a:rPr>
              <a:t> </a:t>
            </a:r>
            <a:r>
              <a:rPr lang="en-US" sz="2800" b="1" i="0" dirty="0">
                <a:solidFill>
                  <a:srgbClr val="000000"/>
                </a:solidFill>
                <a:latin typeface="apple color emoji"/>
              </a:rPr>
              <a:t>✔️ </a:t>
            </a:r>
            <a:r>
              <a:rPr lang="en-US" sz="2800" b="1" i="0" dirty="0">
                <a:solidFill>
                  <a:srgbClr val="000000"/>
                </a:solidFill>
                <a:latin typeface="Barlow Condensed"/>
              </a:rPr>
              <a:t>limited lead routing</a:t>
            </a:r>
          </a:p>
          <a:p>
            <a:endParaRPr lang="en-US" sz="2800" b="1" dirty="0"/>
          </a:p>
        </p:txBody>
      </p:sp>
    </p:spTree>
    <p:extLst>
      <p:ext uri="{BB962C8B-B14F-4D97-AF65-F5344CB8AC3E}">
        <p14:creationId xmlns:p14="http://schemas.microsoft.com/office/powerpoint/2010/main" val="4129317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417F25-24C3-4B51-BF03-1E162D25B21A}"/>
              </a:ext>
            </a:extLst>
          </p:cNvPr>
          <p:cNvSpPr txBox="1"/>
          <p:nvPr/>
        </p:nvSpPr>
        <p:spPr>
          <a:xfrm>
            <a:off x="2403987" y="272845"/>
            <a:ext cx="7506929" cy="769441"/>
          </a:xfrm>
          <a:prstGeom prst="rect">
            <a:avLst/>
          </a:prstGeom>
          <a:noFill/>
        </p:spPr>
        <p:txBody>
          <a:bodyPr wrap="square">
            <a:spAutoFit/>
          </a:bodyPr>
          <a:lstStyle/>
          <a:p>
            <a:r>
              <a:rPr lang="en-US" sz="4400" b="1" i="0" dirty="0">
                <a:solidFill>
                  <a:srgbClr val="333333"/>
                </a:solidFill>
                <a:effectLst>
                  <a:outerShdw blurRad="38100" dist="38100" dir="2700000" algn="tl">
                    <a:srgbClr val="000000">
                      <a:alpha val="43137"/>
                    </a:srgbClr>
                  </a:outerShdw>
                </a:effectLst>
                <a:latin typeface="Roboto" panose="02000000000000000000" pitchFamily="2" charset="0"/>
              </a:rPr>
              <a:t> Future work of ou</a:t>
            </a:r>
            <a:r>
              <a:rPr lang="en-US" sz="4400" b="1" dirty="0">
                <a:solidFill>
                  <a:srgbClr val="333333"/>
                </a:solidFill>
                <a:effectLst>
                  <a:outerShdw blurRad="38100" dist="38100" dir="2700000" algn="tl">
                    <a:srgbClr val="000000">
                      <a:alpha val="43137"/>
                    </a:srgbClr>
                  </a:outerShdw>
                </a:effectLst>
                <a:latin typeface="Roboto" panose="02000000000000000000" pitchFamily="2" charset="0"/>
              </a:rPr>
              <a:t>r </a:t>
            </a:r>
            <a:r>
              <a:rPr lang="en-US" sz="4400" b="1" i="0" dirty="0">
                <a:solidFill>
                  <a:srgbClr val="333333"/>
                </a:solidFill>
                <a:effectLst>
                  <a:outerShdw blurRad="38100" dist="38100" dir="2700000" algn="tl">
                    <a:srgbClr val="000000">
                      <a:alpha val="43137"/>
                    </a:srgbClr>
                  </a:outerShdw>
                </a:effectLst>
                <a:latin typeface="Roboto" panose="02000000000000000000" pitchFamily="2" charset="0"/>
              </a:rPr>
              <a:t>Chatbot</a:t>
            </a:r>
            <a:endParaRPr lang="en-US" sz="4400" b="1"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65BBFB1A-CCDE-4953-893F-38BB24BCBB27}"/>
              </a:ext>
            </a:extLst>
          </p:cNvPr>
          <p:cNvSpPr txBox="1"/>
          <p:nvPr/>
        </p:nvSpPr>
        <p:spPr>
          <a:xfrm>
            <a:off x="1165124" y="1238865"/>
            <a:ext cx="6172199" cy="6001643"/>
          </a:xfrm>
          <a:prstGeom prst="rect">
            <a:avLst/>
          </a:prstGeom>
          <a:noFill/>
        </p:spPr>
        <p:txBody>
          <a:bodyPr wrap="square">
            <a:spAutoFit/>
          </a:bodyPr>
          <a:lstStyle/>
          <a:p>
            <a:pPr algn="l"/>
            <a:r>
              <a:rPr lang="en-US" sz="3200" b="1" i="0" dirty="0">
                <a:solidFill>
                  <a:srgbClr val="000000"/>
                </a:solidFill>
                <a:effectLst>
                  <a:outerShdw blurRad="38100" dist="38100" dir="2700000" algn="tl">
                    <a:srgbClr val="000000">
                      <a:alpha val="43137"/>
                    </a:srgbClr>
                  </a:outerShdw>
                </a:effectLst>
                <a:latin typeface="apple color emoji"/>
              </a:rPr>
              <a:t>✔️</a:t>
            </a:r>
            <a:r>
              <a:rPr lang="en-US" sz="3200" b="1" i="0" dirty="0">
                <a:solidFill>
                  <a:schemeClr val="tx1">
                    <a:lumMod val="85000"/>
                    <a:lumOff val="15000"/>
                  </a:schemeClr>
                </a:solidFill>
                <a:effectLst>
                  <a:outerShdw blurRad="38100" dist="38100" dir="2700000" algn="tl">
                    <a:srgbClr val="000000">
                      <a:alpha val="43137"/>
                    </a:srgbClr>
                  </a:outerShdw>
                </a:effectLst>
                <a:latin typeface="Roboto" panose="02000000000000000000" pitchFamily="2" charset="0"/>
              </a:rPr>
              <a:t>M</a:t>
            </a:r>
            <a:r>
              <a:rPr lang="en-US" sz="3200" b="1" i="0" dirty="0">
                <a:solidFill>
                  <a:schemeClr val="tx1">
                    <a:lumMod val="95000"/>
                    <a:lumOff val="5000"/>
                  </a:schemeClr>
                </a:solidFill>
                <a:effectLst>
                  <a:outerShdw blurRad="38100" dist="38100" dir="2700000" algn="tl">
                    <a:srgbClr val="000000">
                      <a:alpha val="43137"/>
                    </a:srgbClr>
                  </a:outerShdw>
                </a:effectLst>
                <a:latin typeface="Roboto" panose="02000000000000000000" pitchFamily="2" charset="0"/>
              </a:rPr>
              <a:t>ore Impact  in ou</a:t>
            </a:r>
            <a:r>
              <a:rPr lang="en-US" sz="3200" b="1" dirty="0">
                <a:solidFill>
                  <a:schemeClr val="tx1">
                    <a:lumMod val="95000"/>
                    <a:lumOff val="5000"/>
                  </a:schemeClr>
                </a:solidFill>
                <a:effectLst>
                  <a:outerShdw blurRad="38100" dist="38100" dir="2700000" algn="tl">
                    <a:srgbClr val="000000">
                      <a:alpha val="43137"/>
                    </a:srgbClr>
                  </a:outerShdw>
                </a:effectLst>
                <a:latin typeface="Roboto" panose="02000000000000000000" pitchFamily="2" charset="0"/>
              </a:rPr>
              <a:t>r b</a:t>
            </a:r>
            <a:r>
              <a:rPr lang="en-US" sz="3200" b="1" i="0" dirty="0">
                <a:solidFill>
                  <a:schemeClr val="tx1">
                    <a:lumMod val="95000"/>
                    <a:lumOff val="5000"/>
                  </a:schemeClr>
                </a:solidFill>
                <a:effectLst>
                  <a:outerShdw blurRad="38100" dist="38100" dir="2700000" algn="tl">
                    <a:srgbClr val="000000">
                      <a:alpha val="43137"/>
                    </a:srgbClr>
                  </a:outerShdw>
                </a:effectLst>
                <a:latin typeface="Roboto" panose="02000000000000000000" pitchFamily="2" charset="0"/>
              </a:rPr>
              <a:t>usinesses </a:t>
            </a:r>
          </a:p>
          <a:p>
            <a:pPr algn="l"/>
            <a:r>
              <a:rPr lang="en-US" sz="3200" b="1" i="0" dirty="0">
                <a:solidFill>
                  <a:srgbClr val="000000"/>
                </a:solidFill>
                <a:effectLst>
                  <a:outerShdw blurRad="38100" dist="38100" dir="2700000" algn="tl">
                    <a:srgbClr val="000000">
                      <a:alpha val="43137"/>
                    </a:srgbClr>
                  </a:outerShdw>
                </a:effectLst>
                <a:latin typeface="apple color emoji"/>
              </a:rPr>
              <a:t>✔️ </a:t>
            </a:r>
            <a:r>
              <a:rPr lang="en-US" sz="3200" b="1" dirty="0">
                <a:solidFill>
                  <a:srgbClr val="000000"/>
                </a:solidFill>
                <a:effectLst>
                  <a:outerShdw blurRad="38100" dist="38100" dir="2700000" algn="tl">
                    <a:srgbClr val="000000">
                      <a:alpha val="43137"/>
                    </a:srgbClr>
                  </a:outerShdw>
                </a:effectLst>
                <a:latin typeface="Roboto" panose="02000000000000000000" pitchFamily="2" charset="0"/>
              </a:rPr>
              <a:t>Integrate with  more different  platform</a:t>
            </a:r>
          </a:p>
          <a:p>
            <a:pPr algn="l"/>
            <a:r>
              <a:rPr lang="en-US" sz="3200" b="1" i="0" dirty="0">
                <a:solidFill>
                  <a:srgbClr val="000000"/>
                </a:solidFill>
                <a:effectLst>
                  <a:outerShdw blurRad="38100" dist="38100" dir="2700000" algn="tl">
                    <a:srgbClr val="000000">
                      <a:alpha val="43137"/>
                    </a:srgbClr>
                  </a:outerShdw>
                </a:effectLst>
                <a:latin typeface="apple color emoji"/>
              </a:rPr>
              <a:t>✔️ </a:t>
            </a:r>
            <a:r>
              <a:rPr lang="en-US" sz="3200" b="1" i="0" dirty="0">
                <a:solidFill>
                  <a:srgbClr val="000000"/>
                </a:solidFill>
                <a:effectLst>
                  <a:outerShdw blurRad="38100" dist="38100" dir="2700000" algn="tl">
                    <a:srgbClr val="000000">
                      <a:alpha val="43137"/>
                    </a:srgbClr>
                  </a:outerShdw>
                </a:effectLst>
                <a:latin typeface="Roboto" panose="02000000000000000000" pitchFamily="2" charset="0"/>
              </a:rPr>
              <a:t>Stronger Privacy should be maintained</a:t>
            </a:r>
          </a:p>
          <a:p>
            <a:pPr algn="l"/>
            <a:r>
              <a:rPr lang="en-US" sz="3200" b="1" i="0" dirty="0">
                <a:solidFill>
                  <a:srgbClr val="000000"/>
                </a:solidFill>
                <a:effectLst>
                  <a:outerShdw blurRad="38100" dist="38100" dir="2700000" algn="tl">
                    <a:srgbClr val="000000">
                      <a:alpha val="43137"/>
                    </a:srgbClr>
                  </a:outerShdw>
                </a:effectLst>
                <a:latin typeface="apple color emoji"/>
              </a:rPr>
              <a:t>✔️ </a:t>
            </a:r>
            <a:r>
              <a:rPr lang="en-US" sz="3200" b="1" dirty="0">
                <a:solidFill>
                  <a:srgbClr val="000000"/>
                </a:solidFill>
                <a:effectLst>
                  <a:outerShdw blurRad="38100" dist="38100" dir="2700000" algn="tl">
                    <a:srgbClr val="000000">
                      <a:alpha val="43137"/>
                    </a:srgbClr>
                  </a:outerShdw>
                </a:effectLst>
                <a:latin typeface="Roboto" panose="02000000000000000000" pitchFamily="2" charset="0"/>
              </a:rPr>
              <a:t>Bot </a:t>
            </a:r>
            <a:r>
              <a:rPr lang="en-US" sz="3200" b="1" dirty="0" err="1">
                <a:solidFill>
                  <a:srgbClr val="000000"/>
                </a:solidFill>
                <a:effectLst>
                  <a:outerShdw blurRad="38100" dist="38100" dir="2700000" algn="tl">
                    <a:srgbClr val="000000">
                      <a:alpha val="43137"/>
                    </a:srgbClr>
                  </a:outerShdw>
                </a:effectLst>
                <a:latin typeface="Roboto" panose="02000000000000000000" pitchFamily="2" charset="0"/>
              </a:rPr>
              <a:t>responsed</a:t>
            </a:r>
            <a:r>
              <a:rPr lang="en-US" sz="3200" b="1" dirty="0">
                <a:solidFill>
                  <a:srgbClr val="000000"/>
                </a:solidFill>
                <a:effectLst>
                  <a:outerShdw blurRad="38100" dist="38100" dir="2700000" algn="tl">
                    <a:srgbClr val="000000">
                      <a:alpha val="43137"/>
                    </a:srgbClr>
                  </a:outerShdw>
                </a:effectLst>
                <a:latin typeface="Roboto" panose="02000000000000000000" pitchFamily="2" charset="0"/>
              </a:rPr>
              <a:t> should be more realistic and faster</a:t>
            </a:r>
          </a:p>
          <a:p>
            <a:pPr algn="l"/>
            <a:r>
              <a:rPr lang="en-US" sz="3200" b="1" i="0" dirty="0">
                <a:solidFill>
                  <a:srgbClr val="000000"/>
                </a:solidFill>
                <a:effectLst>
                  <a:outerShdw blurRad="38100" dist="38100" dir="2700000" algn="tl">
                    <a:srgbClr val="000000">
                      <a:alpha val="43137"/>
                    </a:srgbClr>
                  </a:outerShdw>
                </a:effectLst>
                <a:latin typeface="apple color emoji"/>
              </a:rPr>
              <a:t>✔️ </a:t>
            </a:r>
            <a:r>
              <a:rPr lang="en-US" sz="3200" b="1" dirty="0">
                <a:solidFill>
                  <a:srgbClr val="000000"/>
                </a:solidFill>
                <a:effectLst>
                  <a:outerShdw blurRad="38100" dist="38100" dir="2700000" algn="tl">
                    <a:srgbClr val="000000">
                      <a:alpha val="43137"/>
                    </a:srgbClr>
                  </a:outerShdw>
                </a:effectLst>
                <a:latin typeface="Roboto" panose="02000000000000000000" pitchFamily="2" charset="0"/>
              </a:rPr>
              <a:t>Developed the payment system </a:t>
            </a:r>
          </a:p>
          <a:p>
            <a:pPr algn="l"/>
            <a:endParaRPr lang="en-US" sz="3200" b="1" dirty="0">
              <a:solidFill>
                <a:srgbClr val="000000"/>
              </a:solidFill>
              <a:effectLst>
                <a:outerShdw blurRad="38100" dist="38100" dir="2700000" algn="tl">
                  <a:srgbClr val="000000">
                    <a:alpha val="43137"/>
                  </a:srgbClr>
                </a:outerShdw>
              </a:effectLst>
              <a:latin typeface="Roboto" panose="02000000000000000000" pitchFamily="2" charset="0"/>
            </a:endParaRPr>
          </a:p>
          <a:p>
            <a:pPr algn="l"/>
            <a:endParaRPr lang="en-US" sz="3200" b="1" i="0" dirty="0">
              <a:solidFill>
                <a:srgbClr val="000000"/>
              </a:solidFill>
              <a:effectLst>
                <a:outerShdw blurRad="38100" dist="38100" dir="2700000" algn="tl">
                  <a:srgbClr val="000000">
                    <a:alpha val="43137"/>
                  </a:srgbClr>
                </a:outerShdw>
              </a:effectLst>
              <a:latin typeface="Roboto" panose="02000000000000000000" pitchFamily="2" charset="0"/>
            </a:endParaRPr>
          </a:p>
        </p:txBody>
      </p:sp>
      <p:pic>
        <p:nvPicPr>
          <p:cNvPr id="6" name="Picture 5">
            <a:extLst>
              <a:ext uri="{FF2B5EF4-FFF2-40B4-BE49-F238E27FC236}">
                <a16:creationId xmlns:a16="http://schemas.microsoft.com/office/drawing/2014/main" id="{C26C88F2-4A26-4FA2-BE19-4EA6B11ED6D5}"/>
              </a:ext>
            </a:extLst>
          </p:cNvPr>
          <p:cNvPicPr>
            <a:picLocks noChangeAspect="1"/>
          </p:cNvPicPr>
          <p:nvPr/>
        </p:nvPicPr>
        <p:blipFill rotWithShape="1">
          <a:blip r:embed="rId2">
            <a:extLst>
              <a:ext uri="{28A0092B-C50C-407E-A947-70E740481C1C}">
                <a14:useLocalDpi xmlns:a14="http://schemas.microsoft.com/office/drawing/2010/main" val="0"/>
              </a:ext>
            </a:extLst>
          </a:blip>
          <a:srcRect l="32930" r="1586" b="2545"/>
          <a:stretch/>
        </p:blipFill>
        <p:spPr>
          <a:xfrm>
            <a:off x="6922444" y="1393723"/>
            <a:ext cx="5188440" cy="4343400"/>
          </a:xfrm>
          <a:prstGeom prst="rect">
            <a:avLst/>
          </a:prstGeom>
        </p:spPr>
      </p:pic>
    </p:spTree>
    <p:extLst>
      <p:ext uri="{BB962C8B-B14F-4D97-AF65-F5344CB8AC3E}">
        <p14:creationId xmlns:p14="http://schemas.microsoft.com/office/powerpoint/2010/main" val="2384216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67601D-E379-44F8-9693-8FEF1A021C64}"/>
              </a:ext>
            </a:extLst>
          </p:cNvPr>
          <p:cNvSpPr/>
          <p:nvPr/>
        </p:nvSpPr>
        <p:spPr>
          <a:xfrm>
            <a:off x="58993" y="1496960"/>
            <a:ext cx="3701845" cy="447613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800" dirty="0">
                <a:solidFill>
                  <a:schemeClr val="tx1">
                    <a:lumMod val="95000"/>
                    <a:lumOff val="5000"/>
                  </a:schemeClr>
                </a:solidFill>
                <a:effectLst>
                  <a:outerShdw blurRad="38100" dist="38100" dir="2700000" algn="tl">
                    <a:srgbClr val="000000">
                      <a:alpha val="43137"/>
                    </a:srgbClr>
                  </a:outerShdw>
                </a:effectLst>
              </a:rPr>
              <a:t>CSE 365</a:t>
            </a:r>
          </a:p>
          <a:p>
            <a:pPr algn="ctr"/>
            <a:r>
              <a:rPr lang="en-US" sz="4800" dirty="0">
                <a:solidFill>
                  <a:schemeClr val="tx1">
                    <a:lumMod val="95000"/>
                    <a:lumOff val="5000"/>
                  </a:schemeClr>
                </a:solidFill>
                <a:effectLst>
                  <a:outerShdw blurRad="38100" dist="38100" dir="2700000" algn="tl">
                    <a:srgbClr val="000000">
                      <a:alpha val="43137"/>
                    </a:srgbClr>
                  </a:outerShdw>
                </a:effectLst>
              </a:rPr>
              <a:t>ARTIFICIAL INTELLIGENCE</a:t>
            </a:r>
          </a:p>
          <a:p>
            <a:pPr algn="ctr"/>
            <a:endParaRPr lang="en-US" sz="4800" dirty="0">
              <a:solidFill>
                <a:schemeClr val="tx1">
                  <a:lumMod val="95000"/>
                  <a:lumOff val="5000"/>
                </a:schemeClr>
              </a:solidFill>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14C532AC-9A08-404E-950A-4D7147DA3ED9}"/>
              </a:ext>
            </a:extLst>
          </p:cNvPr>
          <p:cNvSpPr/>
          <p:nvPr/>
        </p:nvSpPr>
        <p:spPr>
          <a:xfrm>
            <a:off x="4188542" y="117988"/>
            <a:ext cx="8003458" cy="640817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indent="0">
              <a:buNone/>
            </a:pPr>
            <a:endParaRPr lang="en-US" sz="3200" b="1" dirty="0">
              <a:solidFill>
                <a:schemeClr val="tx1"/>
              </a:solidFill>
            </a:endParaRPr>
          </a:p>
          <a:p>
            <a:pPr marL="0" indent="0">
              <a:buNone/>
            </a:pPr>
            <a:endParaRPr lang="en-US" sz="3200" b="1" dirty="0">
              <a:solidFill>
                <a:schemeClr val="tx1"/>
              </a:solidFill>
            </a:endParaRPr>
          </a:p>
          <a:p>
            <a:pPr marL="0" indent="0">
              <a:buNone/>
            </a:pPr>
            <a:endParaRPr lang="en-US" sz="3200" b="1" dirty="0">
              <a:solidFill>
                <a:schemeClr val="tx1"/>
              </a:solidFill>
            </a:endParaRPr>
          </a:p>
          <a:p>
            <a:pPr marL="0" indent="0">
              <a:buNone/>
            </a:pPr>
            <a:r>
              <a:rPr lang="en-US" sz="3200" b="1" dirty="0">
                <a:solidFill>
                  <a:schemeClr val="tx1"/>
                </a:solidFill>
              </a:rPr>
              <a:t>Instructor:</a:t>
            </a:r>
            <a:r>
              <a:rPr lang="en-US" sz="3200" dirty="0">
                <a:solidFill>
                  <a:schemeClr val="tx1"/>
                </a:solidFill>
              </a:rPr>
              <a:t>                       </a:t>
            </a:r>
            <a:r>
              <a:rPr lang="en-US" sz="2800" dirty="0">
                <a:solidFill>
                  <a:schemeClr val="tx1"/>
                </a:solidFill>
                <a:effectLst>
                  <a:outerShdw blurRad="38100" dist="38100" dir="2700000" algn="tl">
                    <a:srgbClr val="000000">
                      <a:alpha val="43137"/>
                    </a:srgbClr>
                  </a:outerShdw>
                </a:effectLst>
              </a:rPr>
              <a:t>Md Al-Imran</a:t>
            </a:r>
          </a:p>
          <a:p>
            <a:pPr marL="0" indent="0">
              <a:buNone/>
            </a:pPr>
            <a:r>
              <a:rPr lang="en-US" sz="2800" dirty="0">
                <a:solidFill>
                  <a:schemeClr val="tx1"/>
                </a:solidFill>
                <a:effectLst>
                  <a:outerShdw blurRad="38100" dist="38100" dir="2700000" algn="tl">
                    <a:srgbClr val="000000">
                      <a:alpha val="43137"/>
                    </a:srgbClr>
                  </a:outerShdw>
                </a:effectLst>
              </a:rPr>
              <a:t>									 Department of CSE</a:t>
            </a:r>
          </a:p>
          <a:p>
            <a:pPr marL="0" indent="0">
              <a:buNone/>
            </a:pPr>
            <a:r>
              <a:rPr lang="en-US" sz="2800" dirty="0">
                <a:solidFill>
                  <a:schemeClr val="tx1"/>
                </a:solidFill>
                <a:effectLst>
                  <a:outerShdw blurRad="38100" dist="38100" dir="2700000" algn="tl">
                    <a:srgbClr val="000000">
                      <a:alpha val="43137"/>
                    </a:srgbClr>
                  </a:outerShdw>
                </a:effectLst>
              </a:rPr>
              <a:t>                                           East West University</a:t>
            </a:r>
          </a:p>
          <a:p>
            <a:pPr marL="0" indent="0">
              <a:buNone/>
            </a:pPr>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a:p>
            <a:pPr marL="0" indent="0">
              <a:buNone/>
            </a:pPr>
            <a:r>
              <a:rPr lang="en-US" sz="2800" b="1" dirty="0">
                <a:solidFill>
                  <a:schemeClr val="tx1"/>
                </a:solidFill>
              </a:rPr>
              <a:t>Group Members:</a:t>
            </a:r>
            <a:r>
              <a:rPr lang="en-US" sz="2800" dirty="0">
                <a:solidFill>
                  <a:schemeClr val="tx1"/>
                </a:solidFill>
              </a:rPr>
              <a:t>                         							      				         </a:t>
            </a:r>
            <a:r>
              <a:rPr lang="en-US" sz="2800" dirty="0">
                <a:solidFill>
                  <a:schemeClr val="tx1"/>
                </a:solidFill>
                <a:effectLst>
                  <a:outerShdw blurRad="38100" dist="38100" dir="2700000" algn="tl">
                    <a:srgbClr val="000000">
                      <a:alpha val="43137"/>
                    </a:srgbClr>
                  </a:outerShdw>
                </a:effectLst>
              </a:rPr>
              <a:t>Mahmud Jamil(2017-2-60-147)</a:t>
            </a:r>
          </a:p>
          <a:p>
            <a:pPr marL="0" indent="0">
              <a:buNone/>
            </a:pPr>
            <a:r>
              <a:rPr lang="en-US" sz="2800" dirty="0">
                <a:solidFill>
                  <a:schemeClr val="tx1"/>
                </a:solidFill>
                <a:effectLst>
                  <a:outerShdw blurRad="38100" dist="38100" dir="2700000" algn="tl">
                    <a:srgbClr val="000000">
                      <a:alpha val="43137"/>
                    </a:srgbClr>
                  </a:outerShdw>
                </a:effectLst>
              </a:rPr>
              <a:t>                  			Farhat </a:t>
            </a:r>
            <a:r>
              <a:rPr lang="en-US" sz="2800" dirty="0" err="1">
                <a:solidFill>
                  <a:schemeClr val="tx1"/>
                </a:solidFill>
                <a:effectLst>
                  <a:outerShdw blurRad="38100" dist="38100" dir="2700000" algn="tl">
                    <a:srgbClr val="000000">
                      <a:alpha val="43137"/>
                    </a:srgbClr>
                  </a:outerShdw>
                </a:effectLst>
              </a:rPr>
              <a:t>Jebin</a:t>
            </a:r>
            <a:r>
              <a:rPr lang="en-US" sz="2800" dirty="0">
                <a:solidFill>
                  <a:schemeClr val="tx1"/>
                </a:solidFill>
                <a:effectLst>
                  <a:outerShdw blurRad="38100" dist="38100" dir="2700000" algn="tl">
                    <a:srgbClr val="000000">
                      <a:alpha val="43137"/>
                    </a:srgbClr>
                  </a:outerShdw>
                </a:effectLst>
              </a:rPr>
              <a:t> (2017-2-60-059)</a:t>
            </a:r>
          </a:p>
          <a:p>
            <a:pPr marL="0" indent="0">
              <a:buNone/>
            </a:pPr>
            <a:r>
              <a:rPr lang="en-US" sz="2800" dirty="0">
                <a:solidFill>
                  <a:schemeClr val="tx1"/>
                </a:solidFill>
                <a:effectLst>
                  <a:outerShdw blurRad="38100" dist="38100" dir="2700000" algn="tl">
                    <a:srgbClr val="000000">
                      <a:alpha val="43137"/>
                    </a:srgbClr>
                  </a:outerShdw>
                </a:effectLst>
              </a:rPr>
              <a:t>                   		Md. </a:t>
            </a:r>
            <a:r>
              <a:rPr lang="en-US" sz="2800" dirty="0" err="1">
                <a:solidFill>
                  <a:schemeClr val="tx1"/>
                </a:solidFill>
                <a:effectLst>
                  <a:outerShdw blurRad="38100" dist="38100" dir="2700000" algn="tl">
                    <a:srgbClr val="000000">
                      <a:alpha val="43137"/>
                    </a:srgbClr>
                  </a:outerShdw>
                </a:effectLst>
              </a:rPr>
              <a:t>Fahimul</a:t>
            </a:r>
            <a:r>
              <a:rPr lang="en-US" sz="2800" dirty="0">
                <a:solidFill>
                  <a:schemeClr val="tx1"/>
                </a:solidFill>
                <a:effectLst>
                  <a:outerShdw blurRad="38100" dist="38100" dir="2700000" algn="tl">
                    <a:srgbClr val="000000">
                      <a:alpha val="43137"/>
                    </a:srgbClr>
                  </a:outerShdw>
                </a:effectLst>
              </a:rPr>
              <a:t> Islam(2017-1-62-022)</a:t>
            </a:r>
          </a:p>
          <a:p>
            <a:pPr marL="0" indent="0">
              <a:buNone/>
            </a:pPr>
            <a:r>
              <a:rPr lang="en-US" sz="2800" dirty="0">
                <a:solidFill>
                  <a:schemeClr val="tx1"/>
                </a:solidFill>
                <a:effectLst>
                  <a:outerShdw blurRad="38100" dist="38100" dir="2700000" algn="tl">
                    <a:srgbClr val="000000">
                      <a:alpha val="43137"/>
                    </a:srgbClr>
                  </a:outerShdw>
                </a:effectLst>
              </a:rPr>
              <a:t>						</a:t>
            </a:r>
            <a:r>
              <a:rPr lang="en-US" sz="2800" dirty="0" err="1">
                <a:solidFill>
                  <a:schemeClr val="tx1"/>
                </a:solidFill>
                <a:effectLst>
                  <a:outerShdw blurRad="38100" dist="38100" dir="2700000" algn="tl">
                    <a:srgbClr val="000000">
                      <a:alpha val="43137"/>
                    </a:srgbClr>
                  </a:outerShdw>
                </a:effectLst>
              </a:rPr>
              <a:t>Dipayan</a:t>
            </a:r>
            <a:r>
              <a:rPr lang="en-US" sz="2800" dirty="0">
                <a:solidFill>
                  <a:schemeClr val="tx1"/>
                </a:solidFill>
                <a:effectLst>
                  <a:outerShdw blurRad="38100" dist="38100" dir="2700000" algn="tl">
                    <a:srgbClr val="000000">
                      <a:alpha val="43137"/>
                    </a:srgbClr>
                  </a:outerShdw>
                </a:effectLst>
              </a:rPr>
              <a:t> Gosh()</a:t>
            </a:r>
          </a:p>
          <a:p>
            <a:pPr marL="0" indent="0">
              <a:buNone/>
            </a:pPr>
            <a:r>
              <a:rPr lang="en-US" sz="2800" dirty="0">
                <a:solidFill>
                  <a:schemeClr val="tx1"/>
                </a:solidFill>
                <a:effectLst>
                  <a:outerShdw blurRad="38100" dist="38100" dir="2700000" algn="tl">
                    <a:srgbClr val="000000">
                      <a:alpha val="43137"/>
                    </a:srgbClr>
                  </a:outerShdw>
                </a:effectLst>
              </a:rPr>
              <a:t>						Al </a:t>
            </a:r>
            <a:r>
              <a:rPr lang="en-US" sz="2800" dirty="0" err="1">
                <a:solidFill>
                  <a:schemeClr val="tx1"/>
                </a:solidFill>
                <a:effectLst>
                  <a:outerShdw blurRad="38100" dist="38100" dir="2700000" algn="tl">
                    <a:srgbClr val="000000">
                      <a:alpha val="43137"/>
                    </a:srgbClr>
                  </a:outerShdw>
                </a:effectLst>
              </a:rPr>
              <a:t>Mashror</a:t>
            </a:r>
            <a:r>
              <a:rPr lang="en-US" sz="2800" dirty="0">
                <a:solidFill>
                  <a:schemeClr val="tx1"/>
                </a:solidFill>
                <a:effectLst>
                  <a:outerShdw blurRad="38100" dist="38100" dir="2700000" algn="tl">
                    <a:srgbClr val="000000">
                      <a:alpha val="43137"/>
                    </a:srgbClr>
                  </a:outerShdw>
                </a:effectLst>
              </a:rPr>
              <a:t> </a:t>
            </a:r>
            <a:r>
              <a:rPr lang="en-US" sz="2800" dirty="0" err="1">
                <a:solidFill>
                  <a:schemeClr val="tx1"/>
                </a:solidFill>
                <a:effectLst>
                  <a:outerShdw blurRad="38100" dist="38100" dir="2700000" algn="tl">
                    <a:srgbClr val="000000">
                      <a:alpha val="43137"/>
                    </a:srgbClr>
                  </a:outerShdw>
                </a:effectLst>
              </a:rPr>
              <a:t>Partho</a:t>
            </a:r>
            <a:r>
              <a:rPr lang="en-US" sz="2800" dirty="0">
                <a:solidFill>
                  <a:schemeClr val="tx1"/>
                </a:solidFill>
                <a:effectLst>
                  <a:outerShdw blurRad="38100" dist="38100" dir="2700000" algn="tl">
                    <a:srgbClr val="000000">
                      <a:alpha val="43137"/>
                    </a:srgbClr>
                  </a:outerShdw>
                </a:effectLst>
              </a:rPr>
              <a:t>()</a:t>
            </a:r>
          </a:p>
          <a:p>
            <a:pPr marL="0" indent="0">
              <a:buNone/>
            </a:pPr>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3742518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A0A62D-0A47-477E-BF03-B3A28C9B1015}"/>
              </a:ext>
            </a:extLst>
          </p:cNvPr>
          <p:cNvPicPr>
            <a:picLocks noChangeAspect="1"/>
          </p:cNvPicPr>
          <p:nvPr/>
        </p:nvPicPr>
        <p:blipFill rotWithShape="1">
          <a:blip r:embed="rId2">
            <a:extLst>
              <a:ext uri="{28A0092B-C50C-407E-A947-70E740481C1C}">
                <a14:useLocalDpi xmlns:a14="http://schemas.microsoft.com/office/drawing/2010/main" val="0"/>
              </a:ext>
            </a:extLst>
          </a:blip>
          <a:srcRect r="1776" b="6989"/>
          <a:stretch/>
        </p:blipFill>
        <p:spPr>
          <a:xfrm>
            <a:off x="1939414" y="623781"/>
            <a:ext cx="8686800" cy="5659032"/>
          </a:xfrm>
          <a:prstGeom prst="rect">
            <a:avLst/>
          </a:prstGeom>
        </p:spPr>
      </p:pic>
    </p:spTree>
    <p:extLst>
      <p:ext uri="{BB962C8B-B14F-4D97-AF65-F5344CB8AC3E}">
        <p14:creationId xmlns:p14="http://schemas.microsoft.com/office/powerpoint/2010/main" val="2655338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0B3D96-202D-4B1E-A9B4-482FDAEE02E3}"/>
              </a:ext>
            </a:extLst>
          </p:cNvPr>
          <p:cNvSpPr txBox="1"/>
          <p:nvPr/>
        </p:nvSpPr>
        <p:spPr>
          <a:xfrm>
            <a:off x="1165124" y="1113503"/>
            <a:ext cx="10338618" cy="5632311"/>
          </a:xfrm>
          <a:prstGeom prst="rect">
            <a:avLst/>
          </a:prstGeom>
          <a:noFill/>
        </p:spPr>
        <p:txBody>
          <a:bodyPr wrap="square">
            <a:spAutoFit/>
          </a:bodyPr>
          <a:lstStyle/>
          <a:p>
            <a:pPr algn="just"/>
            <a:endParaRPr lang="en-US" sz="2400" dirty="0">
              <a:solidFill>
                <a:schemeClr val="tx1"/>
              </a:solidFill>
            </a:endParaRPr>
          </a:p>
          <a:p>
            <a:pPr algn="just"/>
            <a:r>
              <a:rPr lang="en-US" sz="2400" dirty="0">
                <a:solidFill>
                  <a:schemeClr val="tx1"/>
                </a:solidFill>
              </a:rPr>
              <a:t>We live in a modern technological world. Now a days </a:t>
            </a:r>
            <a:r>
              <a:rPr lang="en-US" sz="2400" dirty="0" err="1">
                <a:solidFill>
                  <a:schemeClr val="tx1"/>
                </a:solidFill>
              </a:rPr>
              <a:t>specialy</a:t>
            </a:r>
            <a:r>
              <a:rPr lang="en-US" sz="2400" dirty="0">
                <a:solidFill>
                  <a:schemeClr val="tx1"/>
                </a:solidFill>
              </a:rPr>
              <a:t> in a business purpose it is very important to response the all customer enquire in random </a:t>
            </a:r>
            <a:r>
              <a:rPr lang="en-US" sz="2400" dirty="0" err="1">
                <a:solidFill>
                  <a:schemeClr val="tx1"/>
                </a:solidFill>
              </a:rPr>
              <a:t>timimg</a:t>
            </a:r>
            <a:r>
              <a:rPr lang="en-US" sz="2400" dirty="0">
                <a:solidFill>
                  <a:schemeClr val="tx1"/>
                </a:solidFill>
              </a:rPr>
              <a:t> .But It is very difficult to responses  all  the customers during whole day and night. It is one kind of impossible task for a human .So We try to develop a system to reduce this problem . Our project aims to solve the problem and </a:t>
            </a:r>
            <a:r>
              <a:rPr lang="en-US" sz="2400" dirty="0" err="1">
                <a:solidFill>
                  <a:schemeClr val="tx1"/>
                </a:solidFill>
              </a:rPr>
              <a:t>responsed</a:t>
            </a:r>
            <a:r>
              <a:rPr lang="en-US" sz="2400" dirty="0">
                <a:solidFill>
                  <a:schemeClr val="tx1"/>
                </a:solidFill>
              </a:rPr>
              <a:t> the customer in all  24 hours .</a:t>
            </a:r>
            <a:r>
              <a:rPr lang="en-US" sz="2400" dirty="0"/>
              <a:t> 	</a:t>
            </a:r>
          </a:p>
          <a:p>
            <a:pPr algn="just"/>
            <a:endParaRPr lang="en-US" sz="2400" dirty="0"/>
          </a:p>
          <a:p>
            <a:pPr algn="just"/>
            <a:r>
              <a:rPr lang="en-US" sz="2400" dirty="0"/>
              <a:t>We developed a system that is a  chatbot and focuses on its implementation with in the  business. A chatbot platform used with the intention of obtaining leads seems to be an  in fact the main focus  of this work is that including this method can be one of the main axes of obtaining information about consumers with their asking enquire and get immediate response. This system should save our time and cost as well .</a:t>
            </a:r>
            <a:endParaRPr lang="en-US" sz="2400" dirty="0">
              <a:solidFill>
                <a:schemeClr val="tx1"/>
              </a:solidFill>
            </a:endParaRPr>
          </a:p>
          <a:p>
            <a:pPr algn="just"/>
            <a:endParaRPr lang="en-US" sz="2400" dirty="0"/>
          </a:p>
          <a:p>
            <a:pPr algn="just"/>
            <a:endParaRPr lang="en-US" sz="2400" dirty="0">
              <a:solidFill>
                <a:schemeClr val="tx1"/>
              </a:solidFill>
            </a:endParaRPr>
          </a:p>
        </p:txBody>
      </p:sp>
      <p:sp>
        <p:nvSpPr>
          <p:cNvPr id="7" name="TextBox 6">
            <a:extLst>
              <a:ext uri="{FF2B5EF4-FFF2-40B4-BE49-F238E27FC236}">
                <a16:creationId xmlns:a16="http://schemas.microsoft.com/office/drawing/2014/main" id="{00679831-B0C5-492C-B012-65F4D0BFCC6B}"/>
              </a:ext>
            </a:extLst>
          </p:cNvPr>
          <p:cNvSpPr txBox="1"/>
          <p:nvPr/>
        </p:nvSpPr>
        <p:spPr>
          <a:xfrm>
            <a:off x="3207773" y="272847"/>
            <a:ext cx="6504039" cy="1015663"/>
          </a:xfrm>
          <a:prstGeom prst="rect">
            <a:avLst/>
          </a:prstGeom>
          <a:noFill/>
        </p:spPr>
        <p:txBody>
          <a:bodyPr wrap="square">
            <a:spAutoFit/>
          </a:bodyPr>
          <a:lstStyle/>
          <a:p>
            <a:r>
              <a:rPr lang="en-US" sz="6000" dirty="0">
                <a:effectLst>
                  <a:outerShdw blurRad="38100" dist="38100" dir="2700000" algn="tl">
                    <a:srgbClr val="000000">
                      <a:alpha val="43137"/>
                    </a:srgbClr>
                  </a:outerShdw>
                </a:effectLst>
              </a:rPr>
              <a:t>Project Description</a:t>
            </a:r>
          </a:p>
        </p:txBody>
      </p:sp>
    </p:spTree>
    <p:extLst>
      <p:ext uri="{BB962C8B-B14F-4D97-AF65-F5344CB8AC3E}">
        <p14:creationId xmlns:p14="http://schemas.microsoft.com/office/powerpoint/2010/main" val="1139501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0BD97D8-9DAA-4AFF-8EB8-240434CE9BA3}"/>
              </a:ext>
            </a:extLst>
          </p:cNvPr>
          <p:cNvSpPr txBox="1"/>
          <p:nvPr/>
        </p:nvSpPr>
        <p:spPr>
          <a:xfrm>
            <a:off x="2308123" y="213852"/>
            <a:ext cx="8871153" cy="923330"/>
          </a:xfrm>
          <a:prstGeom prst="rect">
            <a:avLst/>
          </a:prstGeom>
          <a:noFill/>
        </p:spPr>
        <p:txBody>
          <a:bodyPr wrap="square" rtlCol="0">
            <a:spAutoFit/>
          </a:bodyPr>
          <a:lstStyle/>
          <a:p>
            <a:r>
              <a:rPr lang="en-US" sz="5400" b="1" dirty="0">
                <a:effectLst>
                  <a:outerShdw blurRad="38100" dist="38100" dir="2700000" algn="tl">
                    <a:srgbClr val="000000">
                      <a:alpha val="43137"/>
                    </a:srgbClr>
                  </a:outerShdw>
                </a:effectLst>
              </a:rPr>
              <a:t>OVERVIEW IN OUR PROJECT </a:t>
            </a:r>
          </a:p>
        </p:txBody>
      </p:sp>
      <p:sp>
        <p:nvSpPr>
          <p:cNvPr id="9" name="TextBox 8">
            <a:extLst>
              <a:ext uri="{FF2B5EF4-FFF2-40B4-BE49-F238E27FC236}">
                <a16:creationId xmlns:a16="http://schemas.microsoft.com/office/drawing/2014/main" id="{0EA7F4A8-BBE1-4A16-9A5A-C60C165A3E6D}"/>
              </a:ext>
            </a:extLst>
          </p:cNvPr>
          <p:cNvSpPr txBox="1"/>
          <p:nvPr/>
        </p:nvSpPr>
        <p:spPr>
          <a:xfrm>
            <a:off x="1342103" y="1201994"/>
            <a:ext cx="5840362" cy="5632311"/>
          </a:xfrm>
          <a:prstGeom prst="rect">
            <a:avLst/>
          </a:prstGeom>
          <a:noFill/>
        </p:spPr>
        <p:txBody>
          <a:bodyPr wrap="square" rtlCol="0">
            <a:spAutoFit/>
          </a:bodyPr>
          <a:lstStyle/>
          <a:p>
            <a:r>
              <a:rPr lang="en-US" sz="3600" b="1" i="0" dirty="0">
                <a:solidFill>
                  <a:srgbClr val="000000"/>
                </a:solidFill>
                <a:effectLst>
                  <a:outerShdw blurRad="38100" dist="38100" dir="2700000" algn="tl">
                    <a:srgbClr val="000000">
                      <a:alpha val="43137"/>
                    </a:srgbClr>
                  </a:outerShdw>
                </a:effectLst>
                <a:latin typeface="apple color emoji"/>
              </a:rPr>
              <a:t>✔️ </a:t>
            </a:r>
            <a:r>
              <a:rPr lang="en-US" sz="3600" b="1" dirty="0">
                <a:solidFill>
                  <a:schemeClr val="tx1">
                    <a:lumMod val="95000"/>
                    <a:lumOff val="5000"/>
                  </a:schemeClr>
                </a:solidFill>
                <a:effectLst>
                  <a:outerShdw blurRad="38100" dist="38100" dir="2700000" algn="tl">
                    <a:srgbClr val="000000">
                      <a:alpha val="43137"/>
                    </a:srgbClr>
                  </a:outerShdw>
                </a:effectLst>
                <a:latin typeface="Bookman Old Style" panose="02050604050505020204" pitchFamily="18" charset="0"/>
              </a:rPr>
              <a:t>CHATBOT</a:t>
            </a:r>
          </a:p>
          <a:p>
            <a:r>
              <a:rPr lang="en-US" sz="3600" b="1" i="0" dirty="0">
                <a:solidFill>
                  <a:srgbClr val="000000"/>
                </a:solidFill>
                <a:effectLst>
                  <a:outerShdw blurRad="38100" dist="38100" dir="2700000" algn="tl">
                    <a:srgbClr val="000000">
                      <a:alpha val="43137"/>
                    </a:srgbClr>
                  </a:outerShdw>
                </a:effectLst>
                <a:latin typeface="apple color emoji"/>
              </a:rPr>
              <a:t>✔️ </a:t>
            </a:r>
            <a:r>
              <a:rPr lang="en-US" sz="3600" b="1" dirty="0">
                <a:solidFill>
                  <a:schemeClr val="tx1">
                    <a:lumMod val="95000"/>
                    <a:lumOff val="5000"/>
                  </a:schemeClr>
                </a:solidFill>
                <a:effectLst>
                  <a:outerShdw blurRad="38100" dist="38100" dir="2700000" algn="tl">
                    <a:srgbClr val="000000">
                      <a:alpha val="43137"/>
                    </a:srgbClr>
                  </a:outerShdw>
                </a:effectLst>
                <a:latin typeface="Bookman Old Style" panose="02050604050505020204" pitchFamily="18" charset="0"/>
              </a:rPr>
              <a:t>DEVELOPMENT</a:t>
            </a:r>
          </a:p>
          <a:p>
            <a:r>
              <a:rPr lang="en-US" sz="3600" b="1" i="0" dirty="0">
                <a:solidFill>
                  <a:srgbClr val="000000"/>
                </a:solidFill>
                <a:effectLst>
                  <a:outerShdw blurRad="38100" dist="38100" dir="2700000" algn="tl">
                    <a:srgbClr val="000000">
                      <a:alpha val="43137"/>
                    </a:srgbClr>
                  </a:outerShdw>
                </a:effectLst>
                <a:latin typeface="apple color emoji"/>
              </a:rPr>
              <a:t>✔️ </a:t>
            </a:r>
            <a:r>
              <a:rPr lang="en-US" sz="3600" b="1" dirty="0">
                <a:solidFill>
                  <a:schemeClr val="tx1">
                    <a:lumMod val="95000"/>
                    <a:lumOff val="5000"/>
                  </a:schemeClr>
                </a:solidFill>
                <a:effectLst>
                  <a:outerShdw blurRad="38100" dist="38100" dir="2700000" algn="tl">
                    <a:srgbClr val="000000">
                      <a:alpha val="43137"/>
                    </a:srgbClr>
                  </a:outerShdw>
                </a:effectLst>
                <a:latin typeface="Bookman Old Style" panose="02050604050505020204" pitchFamily="18" charset="0"/>
              </a:rPr>
              <a:t>CHALLENGES</a:t>
            </a:r>
          </a:p>
          <a:p>
            <a:r>
              <a:rPr lang="en-US" sz="3600" b="1" i="0" dirty="0">
                <a:solidFill>
                  <a:srgbClr val="000000"/>
                </a:solidFill>
                <a:effectLst>
                  <a:outerShdw blurRad="38100" dist="38100" dir="2700000" algn="tl">
                    <a:srgbClr val="000000">
                      <a:alpha val="43137"/>
                    </a:srgbClr>
                  </a:outerShdw>
                </a:effectLst>
                <a:latin typeface="apple color emoji"/>
              </a:rPr>
              <a:t>✔️ </a:t>
            </a:r>
            <a:r>
              <a:rPr lang="en-US" sz="3600" b="1" dirty="0">
                <a:solidFill>
                  <a:schemeClr val="tx1">
                    <a:lumMod val="95000"/>
                    <a:lumOff val="5000"/>
                  </a:schemeClr>
                </a:solidFill>
                <a:effectLst>
                  <a:outerShdw blurRad="38100" dist="38100" dir="2700000" algn="tl">
                    <a:srgbClr val="000000">
                      <a:alpha val="43137"/>
                    </a:srgbClr>
                  </a:outerShdw>
                </a:effectLst>
                <a:latin typeface="Bookman Old Style" panose="02050604050505020204" pitchFamily="18" charset="0"/>
              </a:rPr>
              <a:t>INTEGRATIONS</a:t>
            </a:r>
          </a:p>
          <a:p>
            <a:r>
              <a:rPr lang="en-US" sz="3600" b="1" i="0" dirty="0">
                <a:solidFill>
                  <a:srgbClr val="000000"/>
                </a:solidFill>
                <a:effectLst>
                  <a:outerShdw blurRad="38100" dist="38100" dir="2700000" algn="tl">
                    <a:srgbClr val="000000">
                      <a:alpha val="43137"/>
                    </a:srgbClr>
                  </a:outerShdw>
                </a:effectLst>
                <a:latin typeface="apple color emoji"/>
              </a:rPr>
              <a:t>✔️ </a:t>
            </a:r>
            <a:r>
              <a:rPr lang="en-US" sz="3600" b="1" dirty="0">
                <a:solidFill>
                  <a:schemeClr val="tx1">
                    <a:lumMod val="95000"/>
                    <a:lumOff val="5000"/>
                  </a:schemeClr>
                </a:solidFill>
                <a:effectLst>
                  <a:outerShdw blurRad="38100" dist="38100" dir="2700000" algn="tl">
                    <a:srgbClr val="000000">
                      <a:alpha val="43137"/>
                    </a:srgbClr>
                  </a:outerShdw>
                </a:effectLst>
                <a:latin typeface="Bookman Old Style" panose="02050604050505020204" pitchFamily="18" charset="0"/>
              </a:rPr>
              <a:t>ADVANTAGE &amp;     		DISADVANTAGE</a:t>
            </a:r>
          </a:p>
          <a:p>
            <a:r>
              <a:rPr lang="en-US" sz="3600" b="1" i="0" dirty="0">
                <a:solidFill>
                  <a:srgbClr val="000000"/>
                </a:solidFill>
                <a:effectLst>
                  <a:outerShdw blurRad="38100" dist="38100" dir="2700000" algn="tl">
                    <a:srgbClr val="000000">
                      <a:alpha val="43137"/>
                    </a:srgbClr>
                  </a:outerShdw>
                </a:effectLst>
                <a:latin typeface="apple color emoji"/>
              </a:rPr>
              <a:t>✔️ </a:t>
            </a:r>
            <a:r>
              <a:rPr lang="en-US" sz="3600" b="1" dirty="0">
                <a:solidFill>
                  <a:schemeClr val="tx1">
                    <a:lumMod val="95000"/>
                    <a:lumOff val="5000"/>
                  </a:schemeClr>
                </a:solidFill>
                <a:effectLst>
                  <a:outerShdw blurRad="38100" dist="38100" dir="2700000" algn="tl">
                    <a:srgbClr val="000000">
                      <a:alpha val="43137"/>
                    </a:srgbClr>
                  </a:outerShdw>
                </a:effectLst>
                <a:latin typeface="Bookman Old Style" panose="02050604050505020204" pitchFamily="18" charset="0"/>
              </a:rPr>
              <a:t>LIMITATIONS</a:t>
            </a:r>
          </a:p>
          <a:p>
            <a:r>
              <a:rPr lang="en-US" sz="3600" b="1" i="0" dirty="0">
                <a:solidFill>
                  <a:srgbClr val="000000"/>
                </a:solidFill>
                <a:effectLst>
                  <a:outerShdw blurRad="38100" dist="38100" dir="2700000" algn="tl">
                    <a:srgbClr val="000000">
                      <a:alpha val="43137"/>
                    </a:srgbClr>
                  </a:outerShdw>
                </a:effectLst>
                <a:latin typeface="apple color emoji"/>
              </a:rPr>
              <a:t>✔️ </a:t>
            </a:r>
            <a:r>
              <a:rPr lang="en-US" sz="3600" b="1" dirty="0">
                <a:solidFill>
                  <a:schemeClr val="tx1">
                    <a:lumMod val="95000"/>
                    <a:lumOff val="5000"/>
                  </a:schemeClr>
                </a:solidFill>
                <a:effectLst>
                  <a:outerShdw blurRad="38100" dist="38100" dir="2700000" algn="tl">
                    <a:srgbClr val="000000">
                      <a:alpha val="43137"/>
                    </a:srgbClr>
                  </a:outerShdw>
                </a:effectLst>
                <a:latin typeface="Bookman Old Style" panose="02050604050505020204" pitchFamily="18" charset="0"/>
              </a:rPr>
              <a:t>FUTURE WORKS</a:t>
            </a:r>
          </a:p>
          <a:p>
            <a:endParaRPr lang="en-US" sz="3600" b="1" dirty="0">
              <a:solidFill>
                <a:schemeClr val="tx1">
                  <a:lumMod val="95000"/>
                  <a:lumOff val="5000"/>
                </a:schemeClr>
              </a:solidFill>
              <a:effectLst>
                <a:outerShdw blurRad="38100" dist="38100" dir="2700000" algn="tl">
                  <a:srgbClr val="000000">
                    <a:alpha val="43137"/>
                  </a:srgbClr>
                </a:outerShdw>
              </a:effectLst>
              <a:latin typeface="Bookman Old Style" panose="02050604050505020204" pitchFamily="18" charset="0"/>
            </a:endParaRPr>
          </a:p>
          <a:p>
            <a:endParaRPr lang="en-US" sz="3600" b="1" dirty="0">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A5AD66A0-315B-4FF6-9233-12DC033BA777}"/>
              </a:ext>
            </a:extLst>
          </p:cNvPr>
          <p:cNvPicPr>
            <a:picLocks noChangeAspect="1"/>
          </p:cNvPicPr>
          <p:nvPr/>
        </p:nvPicPr>
        <p:blipFill rotWithShape="1">
          <a:blip r:embed="rId2">
            <a:extLst>
              <a:ext uri="{28A0092B-C50C-407E-A947-70E740481C1C}">
                <a14:useLocalDpi xmlns:a14="http://schemas.microsoft.com/office/drawing/2010/main" val="0"/>
              </a:ext>
            </a:extLst>
          </a:blip>
          <a:srcRect r="2258" b="10737"/>
          <a:stretch/>
        </p:blipFill>
        <p:spPr>
          <a:xfrm>
            <a:off x="7189839" y="1425847"/>
            <a:ext cx="4323629" cy="4252282"/>
          </a:xfrm>
          <a:prstGeom prst="rect">
            <a:avLst/>
          </a:prstGeom>
        </p:spPr>
      </p:pic>
    </p:spTree>
    <p:extLst>
      <p:ext uri="{BB962C8B-B14F-4D97-AF65-F5344CB8AC3E}">
        <p14:creationId xmlns:p14="http://schemas.microsoft.com/office/powerpoint/2010/main" val="3779102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D01968-1341-4F8E-A806-09205C7ED942}"/>
              </a:ext>
            </a:extLst>
          </p:cNvPr>
          <p:cNvSpPr txBox="1"/>
          <p:nvPr/>
        </p:nvSpPr>
        <p:spPr>
          <a:xfrm>
            <a:off x="604684" y="412955"/>
            <a:ext cx="4874342" cy="6555641"/>
          </a:xfrm>
          <a:prstGeom prst="rect">
            <a:avLst/>
          </a:prstGeom>
          <a:noFill/>
        </p:spPr>
        <p:txBody>
          <a:bodyPr wrap="square">
            <a:spAutoFit/>
          </a:bodyPr>
          <a:lstStyle/>
          <a:p>
            <a:pPr algn="l"/>
            <a:r>
              <a:rPr lang="en-US" sz="4000" b="0" i="0" dirty="0">
                <a:solidFill>
                  <a:srgbClr val="2E2E2E"/>
                </a:solidFill>
                <a:effectLst/>
                <a:latin typeface="roboto" panose="02000000000000000000" pitchFamily="2" charset="0"/>
              </a:rPr>
              <a:t>What is a chatbot? </a:t>
            </a:r>
          </a:p>
          <a:p>
            <a:pPr algn="l"/>
            <a:r>
              <a:rPr lang="en-US" sz="2400" b="0" i="0" dirty="0">
                <a:solidFill>
                  <a:srgbClr val="2E2E2E"/>
                </a:solidFill>
                <a:effectLst/>
                <a:latin typeface="roboto" panose="02000000000000000000" pitchFamily="2" charset="0"/>
              </a:rPr>
              <a:t>A chatbot can be defined as an AI based computer program that simulates human conversations. They are also known as digital assistants that understand human capabilities. Bots interpret the user intent, process their requests, and give prompt relevant answers. </a:t>
            </a:r>
          </a:p>
          <a:p>
            <a:pPr algn="l"/>
            <a:r>
              <a:rPr lang="en-US" sz="2400" b="0" i="0" dirty="0">
                <a:solidFill>
                  <a:srgbClr val="2E2E2E"/>
                </a:solidFill>
                <a:effectLst/>
                <a:latin typeface="roboto" panose="02000000000000000000" pitchFamily="2" charset="0"/>
              </a:rPr>
              <a:t>Bots can communicate through voice as well as text and can be deployed across websites, applications, and messaging channels such as Facebook Messenger, Twitter, or </a:t>
            </a:r>
            <a:r>
              <a:rPr lang="en-US" sz="2400" b="0" i="0" dirty="0" err="1">
                <a:solidFill>
                  <a:srgbClr val="2E2E2E"/>
                </a:solidFill>
                <a:effectLst/>
                <a:latin typeface="roboto" panose="02000000000000000000" pitchFamily="2" charset="0"/>
              </a:rPr>
              <a:t>Whatsapp</a:t>
            </a:r>
            <a:r>
              <a:rPr lang="en-US" sz="2400" b="0" i="0" dirty="0">
                <a:solidFill>
                  <a:srgbClr val="2E2E2E"/>
                </a:solidFill>
                <a:effectLst/>
                <a:latin typeface="roboto" panose="02000000000000000000" pitchFamily="2" charset="0"/>
              </a:rPr>
              <a:t>.</a:t>
            </a:r>
          </a:p>
          <a:p>
            <a:pPr algn="l"/>
            <a:endParaRPr lang="en-US" sz="2000" b="0" i="0" dirty="0">
              <a:solidFill>
                <a:srgbClr val="2E2E2E"/>
              </a:solidFill>
              <a:effectLst/>
              <a:latin typeface="roboto" panose="02000000000000000000" pitchFamily="2" charset="0"/>
            </a:endParaRPr>
          </a:p>
        </p:txBody>
      </p:sp>
      <p:pic>
        <p:nvPicPr>
          <p:cNvPr id="5" name="Picture 4">
            <a:extLst>
              <a:ext uri="{FF2B5EF4-FFF2-40B4-BE49-F238E27FC236}">
                <a16:creationId xmlns:a16="http://schemas.microsoft.com/office/drawing/2014/main" id="{05D1E736-4E72-47CC-9751-A2277B54A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0067" y="747928"/>
            <a:ext cx="6160261" cy="4878582"/>
          </a:xfrm>
          <a:prstGeom prst="rect">
            <a:avLst/>
          </a:prstGeom>
        </p:spPr>
      </p:pic>
    </p:spTree>
    <p:extLst>
      <p:ext uri="{BB962C8B-B14F-4D97-AF65-F5344CB8AC3E}">
        <p14:creationId xmlns:p14="http://schemas.microsoft.com/office/powerpoint/2010/main" val="677614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61E010-3298-4F18-9CE9-316E1E1A0AC8}"/>
              </a:ext>
            </a:extLst>
          </p:cNvPr>
          <p:cNvSpPr txBox="1"/>
          <p:nvPr/>
        </p:nvSpPr>
        <p:spPr>
          <a:xfrm>
            <a:off x="1386349" y="634182"/>
            <a:ext cx="4520380" cy="1015663"/>
          </a:xfrm>
          <a:prstGeom prst="rect">
            <a:avLst/>
          </a:prstGeom>
          <a:noFill/>
        </p:spPr>
        <p:txBody>
          <a:bodyPr wrap="square" rtlCol="0">
            <a:spAutoFit/>
          </a:bodyPr>
          <a:lstStyle/>
          <a:p>
            <a:r>
              <a:rPr lang="en-US" sz="6000" b="1" dirty="0">
                <a:effectLst>
                  <a:outerShdw blurRad="38100" dist="38100" dir="2700000" algn="tl">
                    <a:srgbClr val="000000">
                      <a:alpha val="43137"/>
                    </a:srgbClr>
                  </a:outerShdw>
                </a:effectLst>
              </a:rPr>
              <a:t>OUR AGENT</a:t>
            </a:r>
          </a:p>
        </p:txBody>
      </p:sp>
      <p:sp>
        <p:nvSpPr>
          <p:cNvPr id="4" name="TextBox 3">
            <a:extLst>
              <a:ext uri="{FF2B5EF4-FFF2-40B4-BE49-F238E27FC236}">
                <a16:creationId xmlns:a16="http://schemas.microsoft.com/office/drawing/2014/main" id="{56608439-686A-4487-B44C-C4D9DE01111E}"/>
              </a:ext>
            </a:extLst>
          </p:cNvPr>
          <p:cNvSpPr txBox="1"/>
          <p:nvPr/>
        </p:nvSpPr>
        <p:spPr>
          <a:xfrm>
            <a:off x="4262284" y="774291"/>
            <a:ext cx="5080819" cy="1569660"/>
          </a:xfrm>
          <a:prstGeom prst="rect">
            <a:avLst/>
          </a:prstGeom>
          <a:noFill/>
        </p:spPr>
        <p:txBody>
          <a:bodyPr wrap="square">
            <a:spAutoFit/>
          </a:bodyPr>
          <a:lstStyle/>
          <a:p>
            <a:pPr lvl="0"/>
            <a:r>
              <a:rPr lang="en-US" sz="4800" b="1" dirty="0">
                <a:effectLst>
                  <a:outerShdw blurRad="38100" dist="38100" dir="2700000" algn="tl">
                    <a:srgbClr val="000000">
                      <a:alpha val="43137"/>
                    </a:srgbClr>
                  </a:outerShdw>
                </a:effectLst>
              </a:rPr>
              <a:t>			:	CAFÉ 								CHATBOT</a:t>
            </a:r>
          </a:p>
        </p:txBody>
      </p:sp>
      <p:sp>
        <p:nvSpPr>
          <p:cNvPr id="7" name="Oval 6">
            <a:extLst>
              <a:ext uri="{FF2B5EF4-FFF2-40B4-BE49-F238E27FC236}">
                <a16:creationId xmlns:a16="http://schemas.microsoft.com/office/drawing/2014/main" id="{62351A47-55BD-442E-BA37-688514546FE6}"/>
              </a:ext>
            </a:extLst>
          </p:cNvPr>
          <p:cNvSpPr/>
          <p:nvPr/>
        </p:nvSpPr>
        <p:spPr>
          <a:xfrm>
            <a:off x="5965724" y="353961"/>
            <a:ext cx="4594122" cy="205002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CAFÉ CHATBOT</a:t>
            </a:r>
          </a:p>
        </p:txBody>
      </p:sp>
      <p:pic>
        <p:nvPicPr>
          <p:cNvPr id="5" name="Picture 4">
            <a:extLst>
              <a:ext uri="{FF2B5EF4-FFF2-40B4-BE49-F238E27FC236}">
                <a16:creationId xmlns:a16="http://schemas.microsoft.com/office/drawing/2014/main" id="{4FF2F5D6-507B-4638-B806-35042AE6C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385" y="1968295"/>
            <a:ext cx="5777834" cy="4052277"/>
          </a:xfrm>
          <a:prstGeom prst="rect">
            <a:avLst/>
          </a:prstGeom>
        </p:spPr>
      </p:pic>
    </p:spTree>
    <p:extLst>
      <p:ext uri="{BB962C8B-B14F-4D97-AF65-F5344CB8AC3E}">
        <p14:creationId xmlns:p14="http://schemas.microsoft.com/office/powerpoint/2010/main" val="1763021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F65D68-D26C-4E73-A209-E4125C156237}"/>
              </a:ext>
            </a:extLst>
          </p:cNvPr>
          <p:cNvSpPr txBox="1"/>
          <p:nvPr/>
        </p:nvSpPr>
        <p:spPr>
          <a:xfrm>
            <a:off x="1401098" y="390833"/>
            <a:ext cx="7654412" cy="830997"/>
          </a:xfrm>
          <a:prstGeom prst="rect">
            <a:avLst/>
          </a:prstGeom>
          <a:noFill/>
        </p:spPr>
        <p:txBody>
          <a:bodyPr wrap="square" rtlCol="0">
            <a:spAutoFit/>
          </a:bodyPr>
          <a:lstStyle/>
          <a:p>
            <a:r>
              <a:rPr lang="en-US" sz="4800" b="1" dirty="0">
                <a:effectLst>
                  <a:outerShdw blurRad="38100" dist="38100" dir="2700000" algn="tl">
                    <a:srgbClr val="000000">
                      <a:alpha val="43137"/>
                    </a:srgbClr>
                  </a:outerShdw>
                </a:effectLst>
              </a:rPr>
              <a:t>INTENT</a:t>
            </a:r>
          </a:p>
        </p:txBody>
      </p:sp>
      <p:pic>
        <p:nvPicPr>
          <p:cNvPr id="4" name="Picture 3">
            <a:extLst>
              <a:ext uri="{FF2B5EF4-FFF2-40B4-BE49-F238E27FC236}">
                <a16:creationId xmlns:a16="http://schemas.microsoft.com/office/drawing/2014/main" id="{25C88BA5-53AF-407A-B131-3A5EDEF9D8A3}"/>
              </a:ext>
            </a:extLst>
          </p:cNvPr>
          <p:cNvPicPr>
            <a:picLocks noChangeAspect="1"/>
          </p:cNvPicPr>
          <p:nvPr/>
        </p:nvPicPr>
        <p:blipFill rotWithShape="1">
          <a:blip r:embed="rId2"/>
          <a:srcRect l="22137" t="25756" r="49217" b="6237"/>
          <a:stretch/>
        </p:blipFill>
        <p:spPr>
          <a:xfrm>
            <a:off x="1452717" y="1371600"/>
            <a:ext cx="3583858" cy="4785852"/>
          </a:xfrm>
          <a:prstGeom prst="rect">
            <a:avLst/>
          </a:prstGeom>
          <a:effectLst>
            <a:innerShdw blurRad="63500" dist="50800" dir="13500000">
              <a:prstClr val="black">
                <a:alpha val="50000"/>
              </a:prstClr>
            </a:innerShdw>
          </a:effectLst>
          <a:scene3d>
            <a:camera prst="perspectiveRight"/>
            <a:lightRig rig="threePt" dir="t"/>
          </a:scene3d>
        </p:spPr>
      </p:pic>
      <p:pic>
        <p:nvPicPr>
          <p:cNvPr id="8" name="Picture 7">
            <a:extLst>
              <a:ext uri="{FF2B5EF4-FFF2-40B4-BE49-F238E27FC236}">
                <a16:creationId xmlns:a16="http://schemas.microsoft.com/office/drawing/2014/main" id="{28719861-DA6D-456E-8F84-DB869DF7E158}"/>
              </a:ext>
            </a:extLst>
          </p:cNvPr>
          <p:cNvPicPr>
            <a:picLocks noChangeAspect="1"/>
          </p:cNvPicPr>
          <p:nvPr/>
        </p:nvPicPr>
        <p:blipFill rotWithShape="1">
          <a:blip r:embed="rId3"/>
          <a:srcRect l="20201" t="46881" r="52279" b="16344"/>
          <a:stretch/>
        </p:blipFill>
        <p:spPr>
          <a:xfrm>
            <a:off x="6002595" y="333994"/>
            <a:ext cx="4284406" cy="3220367"/>
          </a:xfrm>
          <a:prstGeom prst="rect">
            <a:avLst/>
          </a:prstGeom>
          <a:ln>
            <a:solidFill>
              <a:schemeClr val="accent6">
                <a:lumMod val="50000"/>
              </a:schemeClr>
            </a:solidFill>
          </a:ln>
          <a:effectLst>
            <a:innerShdw blurRad="63500" dist="50800" dir="5400000">
              <a:prstClr val="black">
                <a:alpha val="50000"/>
              </a:prstClr>
            </a:innerShdw>
          </a:effectLst>
          <a:scene3d>
            <a:camera prst="perspectiveLeft"/>
            <a:lightRig rig="threePt" dir="t"/>
          </a:scene3d>
        </p:spPr>
      </p:pic>
      <p:pic>
        <p:nvPicPr>
          <p:cNvPr id="10" name="Picture 9">
            <a:extLst>
              <a:ext uri="{FF2B5EF4-FFF2-40B4-BE49-F238E27FC236}">
                <a16:creationId xmlns:a16="http://schemas.microsoft.com/office/drawing/2014/main" id="{8FEAF600-E562-4B6F-BD23-3DAE904861C9}"/>
              </a:ext>
            </a:extLst>
          </p:cNvPr>
          <p:cNvPicPr>
            <a:picLocks noChangeAspect="1"/>
          </p:cNvPicPr>
          <p:nvPr/>
        </p:nvPicPr>
        <p:blipFill rotWithShape="1">
          <a:blip r:embed="rId4"/>
          <a:srcRect l="20927" t="43978" r="51431" b="34194"/>
          <a:stretch/>
        </p:blipFill>
        <p:spPr>
          <a:xfrm>
            <a:off x="5855110" y="4070555"/>
            <a:ext cx="4415870" cy="1961535"/>
          </a:xfrm>
          <a:prstGeom prst="rect">
            <a:avLst/>
          </a:prstGeom>
          <a:ln>
            <a:solidFill>
              <a:schemeClr val="accent6">
                <a:lumMod val="75000"/>
              </a:schemeClr>
            </a:solidFill>
          </a:ln>
          <a:effectLst>
            <a:innerShdw blurRad="114300">
              <a:prstClr val="black"/>
            </a:innerShdw>
          </a:effectLst>
          <a:scene3d>
            <a:camera prst="perspectiveLeft"/>
            <a:lightRig rig="threePt" dir="t"/>
          </a:scene3d>
        </p:spPr>
      </p:pic>
    </p:spTree>
    <p:extLst>
      <p:ext uri="{BB962C8B-B14F-4D97-AF65-F5344CB8AC3E}">
        <p14:creationId xmlns:p14="http://schemas.microsoft.com/office/powerpoint/2010/main" val="949479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EDD511-7AAC-4FBB-A0D9-4A1AAC674358}"/>
              </a:ext>
            </a:extLst>
          </p:cNvPr>
          <p:cNvSpPr txBox="1"/>
          <p:nvPr/>
        </p:nvSpPr>
        <p:spPr>
          <a:xfrm>
            <a:off x="2278626" y="457200"/>
            <a:ext cx="4136922" cy="769441"/>
          </a:xfrm>
          <a:prstGeom prst="rect">
            <a:avLst/>
          </a:prstGeom>
          <a:noFill/>
        </p:spPr>
        <p:txBody>
          <a:bodyPr wrap="square" rtlCol="0">
            <a:spAutoFit/>
          </a:bodyPr>
          <a:lstStyle/>
          <a:p>
            <a:r>
              <a:rPr lang="en-US" sz="4400" b="1" dirty="0">
                <a:effectLst>
                  <a:outerShdw blurRad="38100" dist="38100" dir="2700000" algn="tl">
                    <a:srgbClr val="000000">
                      <a:alpha val="43137"/>
                    </a:srgbClr>
                  </a:outerShdw>
                </a:effectLst>
              </a:rPr>
              <a:t>INTEGRATION</a:t>
            </a:r>
          </a:p>
        </p:txBody>
      </p:sp>
      <p:sp>
        <p:nvSpPr>
          <p:cNvPr id="3" name="TextBox 2">
            <a:extLst>
              <a:ext uri="{FF2B5EF4-FFF2-40B4-BE49-F238E27FC236}">
                <a16:creationId xmlns:a16="http://schemas.microsoft.com/office/drawing/2014/main" id="{D8FA6C0D-81B7-42CC-B548-DD7CC741FECC}"/>
              </a:ext>
            </a:extLst>
          </p:cNvPr>
          <p:cNvSpPr txBox="1"/>
          <p:nvPr/>
        </p:nvSpPr>
        <p:spPr>
          <a:xfrm>
            <a:off x="2979174" y="1401097"/>
            <a:ext cx="7698658" cy="1323439"/>
          </a:xfrm>
          <a:prstGeom prst="rect">
            <a:avLst/>
          </a:prstGeom>
          <a:noFill/>
        </p:spPr>
        <p:txBody>
          <a:bodyPr wrap="square" rtlCol="0">
            <a:spAutoFit/>
          </a:bodyPr>
          <a:lstStyle/>
          <a:p>
            <a:r>
              <a:rPr lang="en-US" sz="4000" dirty="0"/>
              <a:t>     WEB DEMO INTEGRATION</a:t>
            </a:r>
          </a:p>
          <a:p>
            <a:r>
              <a:rPr lang="en-US" sz="4000" dirty="0"/>
              <a:t>       WEBSITE INTEGRATION</a:t>
            </a:r>
          </a:p>
        </p:txBody>
      </p:sp>
      <p:sp>
        <p:nvSpPr>
          <p:cNvPr id="4" name="Oval 3">
            <a:extLst>
              <a:ext uri="{FF2B5EF4-FFF2-40B4-BE49-F238E27FC236}">
                <a16:creationId xmlns:a16="http://schemas.microsoft.com/office/drawing/2014/main" id="{78887254-A008-4987-B5FA-BAAE8865B44A}"/>
              </a:ext>
            </a:extLst>
          </p:cNvPr>
          <p:cNvSpPr/>
          <p:nvPr/>
        </p:nvSpPr>
        <p:spPr>
          <a:xfrm>
            <a:off x="3318387" y="1666568"/>
            <a:ext cx="383458" cy="3613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3237063-E2DD-4D7C-9D0A-2172731E35C1}"/>
              </a:ext>
            </a:extLst>
          </p:cNvPr>
          <p:cNvSpPr/>
          <p:nvPr/>
        </p:nvSpPr>
        <p:spPr>
          <a:xfrm>
            <a:off x="3362631" y="2241755"/>
            <a:ext cx="353961" cy="368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CD7F169-2282-49FF-9F38-73E55C542E2F}"/>
              </a:ext>
            </a:extLst>
          </p:cNvPr>
          <p:cNvPicPr>
            <a:picLocks noChangeAspect="1"/>
          </p:cNvPicPr>
          <p:nvPr/>
        </p:nvPicPr>
        <p:blipFill rotWithShape="1">
          <a:blip r:embed="rId2">
            <a:extLst>
              <a:ext uri="{28A0092B-C50C-407E-A947-70E740481C1C}">
                <a14:useLocalDpi xmlns:a14="http://schemas.microsoft.com/office/drawing/2010/main" val="0"/>
              </a:ext>
            </a:extLst>
          </a:blip>
          <a:srcRect l="33736" b="1685"/>
          <a:stretch/>
        </p:blipFill>
        <p:spPr>
          <a:xfrm>
            <a:off x="1133127" y="2846438"/>
            <a:ext cx="9670065" cy="3451123"/>
          </a:xfrm>
          <a:prstGeom prst="rect">
            <a:avLst/>
          </a:prstGeom>
        </p:spPr>
      </p:pic>
    </p:spTree>
    <p:extLst>
      <p:ext uri="{BB962C8B-B14F-4D97-AF65-F5344CB8AC3E}">
        <p14:creationId xmlns:p14="http://schemas.microsoft.com/office/powerpoint/2010/main" val="3210936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6062D9-E040-4B1C-83A6-A769F1C6C528}"/>
              </a:ext>
            </a:extLst>
          </p:cNvPr>
          <p:cNvPicPr>
            <a:picLocks noChangeAspect="1"/>
          </p:cNvPicPr>
          <p:nvPr/>
        </p:nvPicPr>
        <p:blipFill rotWithShape="1">
          <a:blip r:embed="rId2"/>
          <a:srcRect l="9797" t="19033" r="14234" b="5806"/>
          <a:stretch/>
        </p:blipFill>
        <p:spPr>
          <a:xfrm>
            <a:off x="3504914" y="2219631"/>
            <a:ext cx="7976705" cy="4439265"/>
          </a:xfrm>
          <a:prstGeom prst="rect">
            <a:avLst/>
          </a:prstGeom>
          <a:solidFill>
            <a:schemeClr val="tx1">
              <a:lumMod val="95000"/>
              <a:lumOff val="5000"/>
            </a:schemeClr>
          </a:solidFill>
          <a:ln>
            <a:solidFill>
              <a:schemeClr val="accent6">
                <a:lumMod val="50000"/>
              </a:schemeClr>
            </a:solidFill>
          </a:ln>
          <a:effectLst>
            <a:innerShdw blurRad="114300">
              <a:prstClr val="black"/>
            </a:innerShdw>
          </a:effectLst>
        </p:spPr>
      </p:pic>
      <p:sp>
        <p:nvSpPr>
          <p:cNvPr id="8" name="TextBox 7">
            <a:extLst>
              <a:ext uri="{FF2B5EF4-FFF2-40B4-BE49-F238E27FC236}">
                <a16:creationId xmlns:a16="http://schemas.microsoft.com/office/drawing/2014/main" id="{58853E59-94AB-4D17-9B25-C7E1AFE9674E}"/>
              </a:ext>
            </a:extLst>
          </p:cNvPr>
          <p:cNvSpPr txBox="1"/>
          <p:nvPr/>
        </p:nvSpPr>
        <p:spPr>
          <a:xfrm>
            <a:off x="1924665" y="626806"/>
            <a:ext cx="7307825"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WEB DEMO INTEGRATION</a:t>
            </a:r>
          </a:p>
        </p:txBody>
      </p:sp>
    </p:spTree>
    <p:extLst>
      <p:ext uri="{BB962C8B-B14F-4D97-AF65-F5344CB8AC3E}">
        <p14:creationId xmlns:p14="http://schemas.microsoft.com/office/powerpoint/2010/main" val="352676097"/>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Droplet</Template>
  <TotalTime>419</TotalTime>
  <Words>684</Words>
  <Application>Microsoft Office PowerPoint</Application>
  <PresentationFormat>Widescreen</PresentationFormat>
  <Paragraphs>98</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apple color emoji</vt:lpstr>
      <vt:lpstr>Arial</vt:lpstr>
      <vt:lpstr>Barlow Condensed</vt:lpstr>
      <vt:lpstr>Bookman Old Style</vt:lpstr>
      <vt:lpstr>hero-new</vt:lpstr>
      <vt:lpstr>Roboto</vt:lpstr>
      <vt:lpstr>Roboto</vt:lpstr>
      <vt:lpstr>sohne</vt:lpstr>
      <vt:lpstr>Tw Cen MT</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Mahmud Jamil</dc:creator>
  <cp:lastModifiedBy>Mahmud Jamil</cp:lastModifiedBy>
  <cp:revision>5</cp:revision>
  <dcterms:created xsi:type="dcterms:W3CDTF">2021-09-02T14:52:03Z</dcterms:created>
  <dcterms:modified xsi:type="dcterms:W3CDTF">2021-09-03T19:43:14Z</dcterms:modified>
</cp:coreProperties>
</file>